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96" r:id="rId3"/>
    <p:sldId id="271" r:id="rId4"/>
    <p:sldId id="295" r:id="rId5"/>
    <p:sldId id="293" r:id="rId6"/>
    <p:sldId id="275" r:id="rId7"/>
    <p:sldId id="292" r:id="rId8"/>
    <p:sldId id="303" r:id="rId9"/>
    <p:sldId id="288" r:id="rId10"/>
    <p:sldId id="280" r:id="rId11"/>
    <p:sldId id="305" r:id="rId12"/>
    <p:sldId id="300" r:id="rId13"/>
    <p:sldId id="301" r:id="rId14"/>
    <p:sldId id="306" r:id="rId15"/>
    <p:sldId id="290" r:id="rId16"/>
    <p:sldId id="261" r:id="rId17"/>
    <p:sldId id="284" r:id="rId18"/>
    <p:sldId id="264" r:id="rId19"/>
    <p:sldId id="289" r:id="rId20"/>
    <p:sldId id="299" r:id="rId21"/>
    <p:sldId id="262" r:id="rId22"/>
    <p:sldId id="302" r:id="rId23"/>
    <p:sldId id="285" r:id="rId24"/>
    <p:sldId id="270" r:id="rId25"/>
    <p:sldId id="278" r:id="rId26"/>
    <p:sldId id="304" r:id="rId27"/>
    <p:sldId id="297" r:id="rId28"/>
    <p:sldId id="260" r:id="rId29"/>
    <p:sldId id="274" r:id="rId30"/>
    <p:sldId id="273" r:id="rId31"/>
  </p:sldIdLst>
  <p:sldSz cx="12192000" cy="6858000"/>
  <p:notesSz cx="9296400" cy="7010400"/>
  <p:photoAlbum/>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linda Carrillo" initials="EC" lastIdx="1" clrIdx="0">
    <p:extLst>
      <p:ext uri="{19B8F6BF-5375-455C-9EA6-DF929625EA0E}">
        <p15:presenceInfo xmlns:p15="http://schemas.microsoft.com/office/powerpoint/2012/main" userId="S::ecarrillo2@csub.edu::41247bbe-2601-400d-bc72-cbec514d05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876" y="108"/>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4028440" cy="351737"/>
          </a:xfrm>
          <a:prstGeom prst="rect">
            <a:avLst/>
          </a:prstGeom>
        </p:spPr>
        <p:txBody>
          <a:bodyPr vert="horz" lIns="93170" tIns="46583" rIns="93170" bIns="46583" rtlCol="0"/>
          <a:lstStyle>
            <a:lvl1pPr algn="l">
              <a:defRPr sz="1200"/>
            </a:lvl1pPr>
          </a:lstStyle>
          <a:p>
            <a:endParaRPr lang="en-US"/>
          </a:p>
        </p:txBody>
      </p:sp>
      <p:sp>
        <p:nvSpPr>
          <p:cNvPr id="3" name="Date Placeholder 2"/>
          <p:cNvSpPr>
            <a:spLocks noGrp="1"/>
          </p:cNvSpPr>
          <p:nvPr>
            <p:ph type="dt" idx="1"/>
          </p:nvPr>
        </p:nvSpPr>
        <p:spPr>
          <a:xfrm>
            <a:off x="5265810" y="3"/>
            <a:ext cx="4028440" cy="351737"/>
          </a:xfrm>
          <a:prstGeom prst="rect">
            <a:avLst/>
          </a:prstGeom>
        </p:spPr>
        <p:txBody>
          <a:bodyPr vert="horz" lIns="93170" tIns="46583" rIns="93170" bIns="46583" rtlCol="0"/>
          <a:lstStyle>
            <a:lvl1pPr algn="r">
              <a:defRPr sz="1200"/>
            </a:lvl1pPr>
          </a:lstStyle>
          <a:p>
            <a:fld id="{2AB24FDD-C90D-468A-994B-623367FBC4C2}" type="datetimeFigureOut">
              <a:rPr lang="en-US" smtClean="0"/>
              <a:t>4/8/2026</a:t>
            </a:fld>
            <a:endParaRPr lang="en-US"/>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3170" tIns="46583" rIns="93170" bIns="46583" rtlCol="0" anchor="ctr"/>
          <a:lstStyle/>
          <a:p>
            <a:endParaRPr lang="en-US"/>
          </a:p>
        </p:txBody>
      </p:sp>
      <p:sp>
        <p:nvSpPr>
          <p:cNvPr id="5" name="Notes Placeholder 4"/>
          <p:cNvSpPr>
            <a:spLocks noGrp="1"/>
          </p:cNvSpPr>
          <p:nvPr>
            <p:ph type="body" sz="quarter" idx="3"/>
          </p:nvPr>
        </p:nvSpPr>
        <p:spPr>
          <a:xfrm>
            <a:off x="929640" y="3373757"/>
            <a:ext cx="7437120" cy="2760344"/>
          </a:xfrm>
          <a:prstGeom prst="rect">
            <a:avLst/>
          </a:prstGeom>
        </p:spPr>
        <p:txBody>
          <a:bodyPr vert="horz" lIns="93170" tIns="46583" rIns="93170" bIns="4658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658664"/>
            <a:ext cx="4028440" cy="351736"/>
          </a:xfrm>
          <a:prstGeom prst="rect">
            <a:avLst/>
          </a:prstGeom>
        </p:spPr>
        <p:txBody>
          <a:bodyPr vert="horz" lIns="93170" tIns="46583" rIns="93170" bIns="46583" rtlCol="0" anchor="b"/>
          <a:lstStyle>
            <a:lvl1pPr algn="l">
              <a:defRPr sz="1200"/>
            </a:lvl1pPr>
          </a:lstStyle>
          <a:p>
            <a:endParaRPr lang="en-US"/>
          </a:p>
        </p:txBody>
      </p:sp>
      <p:sp>
        <p:nvSpPr>
          <p:cNvPr id="7" name="Slide Number Placeholder 6"/>
          <p:cNvSpPr>
            <a:spLocks noGrp="1"/>
          </p:cNvSpPr>
          <p:nvPr>
            <p:ph type="sldNum" sz="quarter" idx="5"/>
          </p:nvPr>
        </p:nvSpPr>
        <p:spPr>
          <a:xfrm>
            <a:off x="5265810" y="6658664"/>
            <a:ext cx="4028440" cy="351736"/>
          </a:xfrm>
          <a:prstGeom prst="rect">
            <a:avLst/>
          </a:prstGeom>
        </p:spPr>
        <p:txBody>
          <a:bodyPr vert="horz" lIns="93170" tIns="46583" rIns="93170" bIns="46583" rtlCol="0" anchor="b"/>
          <a:lstStyle>
            <a:lvl1pPr algn="r">
              <a:defRPr sz="1200"/>
            </a:lvl1pPr>
          </a:lstStyle>
          <a:p>
            <a:fld id="{7F04C11D-C594-45EE-92AE-80CC28103747}" type="slidenum">
              <a:rPr lang="en-US" smtClean="0"/>
              <a:t>‹#›</a:t>
            </a:fld>
            <a:endParaRPr lang="en-US"/>
          </a:p>
        </p:txBody>
      </p:sp>
    </p:spTree>
    <p:extLst>
      <p:ext uri="{BB962C8B-B14F-4D97-AF65-F5344CB8AC3E}">
        <p14:creationId xmlns:p14="http://schemas.microsoft.com/office/powerpoint/2010/main" val="3062855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F04C11D-C594-45EE-92AE-80CC28103747}" type="slidenum">
              <a:rPr lang="en-US" smtClean="0"/>
              <a:t>1</a:t>
            </a:fld>
            <a:endParaRPr lang="en-US"/>
          </a:p>
        </p:txBody>
      </p:sp>
    </p:spTree>
    <p:extLst>
      <p:ext uri="{BB962C8B-B14F-4D97-AF65-F5344CB8AC3E}">
        <p14:creationId xmlns:p14="http://schemas.microsoft.com/office/powerpoint/2010/main" val="2369264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F04C11D-C594-45EE-92AE-80CC28103747}" type="slidenum">
              <a:rPr lang="en-US" smtClean="0"/>
              <a:t>2</a:t>
            </a:fld>
            <a:endParaRPr lang="en-US"/>
          </a:p>
        </p:txBody>
      </p:sp>
    </p:spTree>
    <p:extLst>
      <p:ext uri="{BB962C8B-B14F-4D97-AF65-F5344CB8AC3E}">
        <p14:creationId xmlns:p14="http://schemas.microsoft.com/office/powerpoint/2010/main" val="3318935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F04C11D-C594-45EE-92AE-80CC28103747}" type="slidenum">
              <a:rPr lang="en-US" smtClean="0"/>
              <a:t>3</a:t>
            </a:fld>
            <a:endParaRPr lang="en-US"/>
          </a:p>
        </p:txBody>
      </p:sp>
    </p:spTree>
    <p:extLst>
      <p:ext uri="{BB962C8B-B14F-4D97-AF65-F5344CB8AC3E}">
        <p14:creationId xmlns:p14="http://schemas.microsoft.com/office/powerpoint/2010/main" val="2614002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F04C11D-C594-45EE-92AE-80CC28103747}" type="slidenum">
              <a:rPr lang="en-US" smtClean="0"/>
              <a:t>4</a:t>
            </a:fld>
            <a:endParaRPr lang="en-US"/>
          </a:p>
        </p:txBody>
      </p:sp>
    </p:spTree>
    <p:extLst>
      <p:ext uri="{BB962C8B-B14F-4D97-AF65-F5344CB8AC3E}">
        <p14:creationId xmlns:p14="http://schemas.microsoft.com/office/powerpoint/2010/main" val="3697766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88247-3D9D-464E-AAC9-1E18D06ACB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E9F7C37-4B8F-4EB2-B715-39834EB4E5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103C78-201D-4949-B93F-3DB0AA641DA1}"/>
              </a:ext>
            </a:extLst>
          </p:cNvPr>
          <p:cNvSpPr>
            <a:spLocks noGrp="1"/>
          </p:cNvSpPr>
          <p:nvPr>
            <p:ph type="dt" sz="half" idx="10"/>
          </p:nvPr>
        </p:nvSpPr>
        <p:spPr/>
        <p:txBody>
          <a:bodyPr/>
          <a:lstStyle/>
          <a:p>
            <a:fld id="{BBEFA7C8-FDD6-4058-A095-AC427A1A5DBA}" type="datetimeFigureOut">
              <a:rPr lang="en-US" smtClean="0"/>
              <a:t>4/8/2026</a:t>
            </a:fld>
            <a:endParaRPr lang="en-US"/>
          </a:p>
        </p:txBody>
      </p:sp>
      <p:sp>
        <p:nvSpPr>
          <p:cNvPr id="5" name="Footer Placeholder 4">
            <a:extLst>
              <a:ext uri="{FF2B5EF4-FFF2-40B4-BE49-F238E27FC236}">
                <a16:creationId xmlns:a16="http://schemas.microsoft.com/office/drawing/2014/main" id="{6D41443E-6FD9-4CCB-A962-496754591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FC44E1-3199-44F5-8043-59C4E51CF159}"/>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3598656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2322C-6787-423E-A341-1D4ACEEDC65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93E5A23-12F1-4B17-BCAC-FA6D890510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E30165-9E4C-4AF7-9D4E-8455B5A83E4A}"/>
              </a:ext>
            </a:extLst>
          </p:cNvPr>
          <p:cNvSpPr>
            <a:spLocks noGrp="1"/>
          </p:cNvSpPr>
          <p:nvPr>
            <p:ph type="dt" sz="half" idx="10"/>
          </p:nvPr>
        </p:nvSpPr>
        <p:spPr/>
        <p:txBody>
          <a:bodyPr/>
          <a:lstStyle/>
          <a:p>
            <a:fld id="{BBEFA7C8-FDD6-4058-A095-AC427A1A5DBA}" type="datetimeFigureOut">
              <a:rPr lang="en-US" smtClean="0"/>
              <a:t>4/8/2026</a:t>
            </a:fld>
            <a:endParaRPr lang="en-US"/>
          </a:p>
        </p:txBody>
      </p:sp>
      <p:sp>
        <p:nvSpPr>
          <p:cNvPr id="5" name="Footer Placeholder 4">
            <a:extLst>
              <a:ext uri="{FF2B5EF4-FFF2-40B4-BE49-F238E27FC236}">
                <a16:creationId xmlns:a16="http://schemas.microsoft.com/office/drawing/2014/main" id="{2B5F7D77-11D9-4E02-872E-7E7EA1859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963149-0EE6-4F23-8A06-2AF974CF0735}"/>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4066531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7740F6-43A6-44C4-A39B-25E55DE49CC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52CEF0-2FA5-4B97-B787-8258BABE44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2984F4-2CC4-462D-AC7B-8B1F91F751F4}"/>
              </a:ext>
            </a:extLst>
          </p:cNvPr>
          <p:cNvSpPr>
            <a:spLocks noGrp="1"/>
          </p:cNvSpPr>
          <p:nvPr>
            <p:ph type="dt" sz="half" idx="10"/>
          </p:nvPr>
        </p:nvSpPr>
        <p:spPr/>
        <p:txBody>
          <a:bodyPr/>
          <a:lstStyle/>
          <a:p>
            <a:fld id="{BBEFA7C8-FDD6-4058-A095-AC427A1A5DBA}" type="datetimeFigureOut">
              <a:rPr lang="en-US" smtClean="0"/>
              <a:t>4/8/2026</a:t>
            </a:fld>
            <a:endParaRPr lang="en-US"/>
          </a:p>
        </p:txBody>
      </p:sp>
      <p:sp>
        <p:nvSpPr>
          <p:cNvPr id="5" name="Footer Placeholder 4">
            <a:extLst>
              <a:ext uri="{FF2B5EF4-FFF2-40B4-BE49-F238E27FC236}">
                <a16:creationId xmlns:a16="http://schemas.microsoft.com/office/drawing/2014/main" id="{3D755F63-6956-4586-9AAF-A9B81D2655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96C314-2EB7-4159-BDAE-78039B3E2880}"/>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670037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DBA55-1440-4F1C-AAB3-5697B212EA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FC54C9-59E1-43F0-96D0-E2C47BCF8E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74369D-A51E-48E5-8DBA-4DA69BF92D86}"/>
              </a:ext>
            </a:extLst>
          </p:cNvPr>
          <p:cNvSpPr>
            <a:spLocks noGrp="1"/>
          </p:cNvSpPr>
          <p:nvPr>
            <p:ph type="dt" sz="half" idx="10"/>
          </p:nvPr>
        </p:nvSpPr>
        <p:spPr/>
        <p:txBody>
          <a:bodyPr/>
          <a:lstStyle/>
          <a:p>
            <a:fld id="{BBEFA7C8-FDD6-4058-A095-AC427A1A5DBA}" type="datetimeFigureOut">
              <a:rPr lang="en-US" smtClean="0"/>
              <a:t>4/8/2026</a:t>
            </a:fld>
            <a:endParaRPr lang="en-US"/>
          </a:p>
        </p:txBody>
      </p:sp>
      <p:sp>
        <p:nvSpPr>
          <p:cNvPr id="5" name="Footer Placeholder 4">
            <a:extLst>
              <a:ext uri="{FF2B5EF4-FFF2-40B4-BE49-F238E27FC236}">
                <a16:creationId xmlns:a16="http://schemas.microsoft.com/office/drawing/2014/main" id="{AF607BC8-565B-49E3-9687-DF6F4F8C7F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02C17B-1FCC-415E-B66D-7F5CB4F4D2C9}"/>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3691614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0D2DE-6D8A-4C7D-9C6A-E1BA03966CD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A863556-41A4-4C24-81EE-5F6C6A94A4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A11A71-8D35-457F-8B2E-1D55D24802C0}"/>
              </a:ext>
            </a:extLst>
          </p:cNvPr>
          <p:cNvSpPr>
            <a:spLocks noGrp="1"/>
          </p:cNvSpPr>
          <p:nvPr>
            <p:ph type="dt" sz="half" idx="10"/>
          </p:nvPr>
        </p:nvSpPr>
        <p:spPr/>
        <p:txBody>
          <a:bodyPr/>
          <a:lstStyle/>
          <a:p>
            <a:fld id="{BBEFA7C8-FDD6-4058-A095-AC427A1A5DBA}" type="datetimeFigureOut">
              <a:rPr lang="en-US" smtClean="0"/>
              <a:t>4/8/2026</a:t>
            </a:fld>
            <a:endParaRPr lang="en-US"/>
          </a:p>
        </p:txBody>
      </p:sp>
      <p:sp>
        <p:nvSpPr>
          <p:cNvPr id="5" name="Footer Placeholder 4">
            <a:extLst>
              <a:ext uri="{FF2B5EF4-FFF2-40B4-BE49-F238E27FC236}">
                <a16:creationId xmlns:a16="http://schemas.microsoft.com/office/drawing/2014/main" id="{6532DC65-8EEC-4E3B-B5AB-E2ABF6DF39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02A895-5463-466C-9E15-6054B7A168B6}"/>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651608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C413A-9A05-4541-A20A-628E4CD161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7A0562-7FF4-4457-A4E4-E050AB13A04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5FE273-7B5F-4C0F-8755-46D87B17EC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8F41F1-620E-4C6A-9FD1-B04650C2A223}"/>
              </a:ext>
            </a:extLst>
          </p:cNvPr>
          <p:cNvSpPr>
            <a:spLocks noGrp="1"/>
          </p:cNvSpPr>
          <p:nvPr>
            <p:ph type="dt" sz="half" idx="10"/>
          </p:nvPr>
        </p:nvSpPr>
        <p:spPr/>
        <p:txBody>
          <a:bodyPr/>
          <a:lstStyle/>
          <a:p>
            <a:fld id="{BBEFA7C8-FDD6-4058-A095-AC427A1A5DBA}" type="datetimeFigureOut">
              <a:rPr lang="en-US" smtClean="0"/>
              <a:t>4/8/2026</a:t>
            </a:fld>
            <a:endParaRPr lang="en-US"/>
          </a:p>
        </p:txBody>
      </p:sp>
      <p:sp>
        <p:nvSpPr>
          <p:cNvPr id="6" name="Footer Placeholder 5">
            <a:extLst>
              <a:ext uri="{FF2B5EF4-FFF2-40B4-BE49-F238E27FC236}">
                <a16:creationId xmlns:a16="http://schemas.microsoft.com/office/drawing/2014/main" id="{0215CF89-BFE4-4E82-93A2-F262E614A6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9E995C-831B-4BE3-BFD1-7D3C0D9E15AC}"/>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275985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5D9A9-57AE-4480-919F-CEECB737ED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0D1EAA-BFB5-45C5-8207-DCE2D7FDA6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6835D6E-8296-497A-86D1-901223B7373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20AE5F-A913-424D-85F3-1D013C8959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44DBEB-1964-4F5A-9C99-738F259A24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0335FAF-634D-4C2E-A2B5-E79D40B05EF1}"/>
              </a:ext>
            </a:extLst>
          </p:cNvPr>
          <p:cNvSpPr>
            <a:spLocks noGrp="1"/>
          </p:cNvSpPr>
          <p:nvPr>
            <p:ph type="dt" sz="half" idx="10"/>
          </p:nvPr>
        </p:nvSpPr>
        <p:spPr/>
        <p:txBody>
          <a:bodyPr/>
          <a:lstStyle/>
          <a:p>
            <a:fld id="{BBEFA7C8-FDD6-4058-A095-AC427A1A5DBA}" type="datetimeFigureOut">
              <a:rPr lang="en-US" smtClean="0"/>
              <a:t>4/8/2026</a:t>
            </a:fld>
            <a:endParaRPr lang="en-US"/>
          </a:p>
        </p:txBody>
      </p:sp>
      <p:sp>
        <p:nvSpPr>
          <p:cNvPr id="8" name="Footer Placeholder 7">
            <a:extLst>
              <a:ext uri="{FF2B5EF4-FFF2-40B4-BE49-F238E27FC236}">
                <a16:creationId xmlns:a16="http://schemas.microsoft.com/office/drawing/2014/main" id="{2D2C4FA0-53C9-43FA-B634-2EB97E7FC79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BACEF80-45DF-4F65-AD47-1DA0BAF4E965}"/>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2658907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748DC-0E79-449B-B993-148DE8E3D82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DC404F-ED9C-418E-AE7E-AF7FC0495CA2}"/>
              </a:ext>
            </a:extLst>
          </p:cNvPr>
          <p:cNvSpPr>
            <a:spLocks noGrp="1"/>
          </p:cNvSpPr>
          <p:nvPr>
            <p:ph type="dt" sz="half" idx="10"/>
          </p:nvPr>
        </p:nvSpPr>
        <p:spPr/>
        <p:txBody>
          <a:bodyPr/>
          <a:lstStyle/>
          <a:p>
            <a:fld id="{BBEFA7C8-FDD6-4058-A095-AC427A1A5DBA}" type="datetimeFigureOut">
              <a:rPr lang="en-US" smtClean="0"/>
              <a:t>4/8/2026</a:t>
            </a:fld>
            <a:endParaRPr lang="en-US"/>
          </a:p>
        </p:txBody>
      </p:sp>
      <p:sp>
        <p:nvSpPr>
          <p:cNvPr id="4" name="Footer Placeholder 3">
            <a:extLst>
              <a:ext uri="{FF2B5EF4-FFF2-40B4-BE49-F238E27FC236}">
                <a16:creationId xmlns:a16="http://schemas.microsoft.com/office/drawing/2014/main" id="{A4E7ADBD-7C1B-4DA1-BF9E-CC507852B6E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6870E0F-1C9F-4251-8DCC-767DA89AE49C}"/>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2907139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3EA36D-E0A1-4307-9DB0-640B791999CA}"/>
              </a:ext>
            </a:extLst>
          </p:cNvPr>
          <p:cNvSpPr>
            <a:spLocks noGrp="1"/>
          </p:cNvSpPr>
          <p:nvPr>
            <p:ph type="dt" sz="half" idx="10"/>
          </p:nvPr>
        </p:nvSpPr>
        <p:spPr/>
        <p:txBody>
          <a:bodyPr/>
          <a:lstStyle/>
          <a:p>
            <a:fld id="{BBEFA7C8-FDD6-4058-A095-AC427A1A5DBA}" type="datetimeFigureOut">
              <a:rPr lang="en-US" smtClean="0"/>
              <a:t>4/8/2026</a:t>
            </a:fld>
            <a:endParaRPr lang="en-US"/>
          </a:p>
        </p:txBody>
      </p:sp>
      <p:sp>
        <p:nvSpPr>
          <p:cNvPr id="3" name="Footer Placeholder 2">
            <a:extLst>
              <a:ext uri="{FF2B5EF4-FFF2-40B4-BE49-F238E27FC236}">
                <a16:creationId xmlns:a16="http://schemas.microsoft.com/office/drawing/2014/main" id="{CCE8F3BC-EA84-40DF-9380-036EEE141A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E0EEAFD-3C4A-41D1-A3E8-82DDEF53EAC4}"/>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324650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A8D30-6D6F-4F4B-ABF7-D49B04B343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D990AB-793F-43D4-935B-9C73FAA903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EC1DCC3-FD4C-4F1C-B071-135F7012E0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0B4692-9D7F-4D0D-BD00-D4BCA0B7C35A}"/>
              </a:ext>
            </a:extLst>
          </p:cNvPr>
          <p:cNvSpPr>
            <a:spLocks noGrp="1"/>
          </p:cNvSpPr>
          <p:nvPr>
            <p:ph type="dt" sz="half" idx="10"/>
          </p:nvPr>
        </p:nvSpPr>
        <p:spPr/>
        <p:txBody>
          <a:bodyPr/>
          <a:lstStyle/>
          <a:p>
            <a:fld id="{BBEFA7C8-FDD6-4058-A095-AC427A1A5DBA}" type="datetimeFigureOut">
              <a:rPr lang="en-US" smtClean="0"/>
              <a:t>4/8/2026</a:t>
            </a:fld>
            <a:endParaRPr lang="en-US"/>
          </a:p>
        </p:txBody>
      </p:sp>
      <p:sp>
        <p:nvSpPr>
          <p:cNvPr id="6" name="Footer Placeholder 5">
            <a:extLst>
              <a:ext uri="{FF2B5EF4-FFF2-40B4-BE49-F238E27FC236}">
                <a16:creationId xmlns:a16="http://schemas.microsoft.com/office/drawing/2014/main" id="{74473068-88FE-48B1-97C7-E4456AA6AF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F4AEB0-002D-4959-BD7F-C28A484E51E0}"/>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2829612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880E0-3A42-4E3A-A329-73FA49585E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FE3EA2A-CE6D-4845-85C6-40F171BB50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B3872C4-3B6E-40FA-BA42-5775D74D95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3CD21E-8A05-433A-9BDB-7432EC6996D0}"/>
              </a:ext>
            </a:extLst>
          </p:cNvPr>
          <p:cNvSpPr>
            <a:spLocks noGrp="1"/>
          </p:cNvSpPr>
          <p:nvPr>
            <p:ph type="dt" sz="half" idx="10"/>
          </p:nvPr>
        </p:nvSpPr>
        <p:spPr/>
        <p:txBody>
          <a:bodyPr/>
          <a:lstStyle/>
          <a:p>
            <a:fld id="{BBEFA7C8-FDD6-4058-A095-AC427A1A5DBA}" type="datetimeFigureOut">
              <a:rPr lang="en-US" smtClean="0"/>
              <a:t>4/8/2026</a:t>
            </a:fld>
            <a:endParaRPr lang="en-US"/>
          </a:p>
        </p:txBody>
      </p:sp>
      <p:sp>
        <p:nvSpPr>
          <p:cNvPr id="6" name="Footer Placeholder 5">
            <a:extLst>
              <a:ext uri="{FF2B5EF4-FFF2-40B4-BE49-F238E27FC236}">
                <a16:creationId xmlns:a16="http://schemas.microsoft.com/office/drawing/2014/main" id="{DA49CED5-02E6-4074-BBD2-6ECD74409F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8223EF-08A3-42E7-A00C-9DEA2360506B}"/>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2628675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91D6F8-F982-4358-8C18-B0AF2136F6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B584A4-45BC-417D-874E-3A210B113F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EF70EF-1991-409C-9E2E-736897523B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EFA7C8-FDD6-4058-A095-AC427A1A5DBA}" type="datetimeFigureOut">
              <a:rPr lang="en-US" smtClean="0"/>
              <a:t>4/8/2026</a:t>
            </a:fld>
            <a:endParaRPr lang="en-US"/>
          </a:p>
        </p:txBody>
      </p:sp>
      <p:sp>
        <p:nvSpPr>
          <p:cNvPr id="5" name="Footer Placeholder 4">
            <a:extLst>
              <a:ext uri="{FF2B5EF4-FFF2-40B4-BE49-F238E27FC236}">
                <a16:creationId xmlns:a16="http://schemas.microsoft.com/office/drawing/2014/main" id="{34BC25E3-1B4E-49E9-A685-6F802D8967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3EF09F-62D2-4AD5-8409-FF91068FF8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060EC5-EC5A-4D4D-A9D6-39254170BF92}" type="slidenum">
              <a:rPr lang="en-US" smtClean="0"/>
              <a:t>‹#›</a:t>
            </a:fld>
            <a:endParaRPr lang="en-US"/>
          </a:p>
        </p:txBody>
      </p:sp>
    </p:spTree>
    <p:extLst>
      <p:ext uri="{BB962C8B-B14F-4D97-AF65-F5344CB8AC3E}">
        <p14:creationId xmlns:p14="http://schemas.microsoft.com/office/powerpoint/2010/main" val="3118428710"/>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hyperlink" Target="mailto:spaaccounting@csub.edu"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mailto:spaaccounting@csub.edu"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mailto:Controller-sfs@csub.edu" TargetMode="External"/><Relationship Id="rId2" Type="http://schemas.openxmlformats.org/officeDocument/2006/relationships/hyperlink" Target="mailto:foundationaccounting@csub.edu"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www.csub.edu/foundation/_files/CSUB_UA_Gift_in_Kind_Form_Rev111722.pdf" TargetMode="External"/><Relationship Id="rId2" Type="http://schemas.openxmlformats.org/officeDocument/2006/relationships/hyperlink" Target="mailto:Controller-sfs@csub.edu" TargetMode="External"/><Relationship Id="rId1" Type="http://schemas.openxmlformats.org/officeDocument/2006/relationships/slideLayout" Target="../slideLayouts/slideLayout7.xml"/><Relationship Id="rId6" Type="http://schemas.openxmlformats.org/officeDocument/2006/relationships/hyperlink" Target="https://www.csub.edu/events/_files/Fundraising-Event-Policy-and-Procedures-Memo-03.18.26.pdf" TargetMode="External"/><Relationship Id="rId5" Type="http://schemas.openxmlformats.org/officeDocument/2006/relationships/hyperlink" Target="https://www.csub.edu/foundation/_files/Fundraising_Event_Approval_Form_05.21.24_FINAL2.pdf" TargetMode="External"/><Relationship Id="rId4" Type="http://schemas.openxmlformats.org/officeDocument/2006/relationships/hyperlink" Target="https://csub-my.sharepoint.com/:b:/g/personal/jgauna_csub_edu1/EZ3NsdfVUetPvosUnM33gPYBUsvUJ_8D1B7qKjrswuny0g?e=lX0mBz"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s://www.csub.edu/forms/_files/Travel_Accrual_Form_FY_25.26.pdf"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mailto:twilliams@csub.edu" TargetMode="External"/><Relationship Id="rId2" Type="http://schemas.openxmlformats.org/officeDocument/2006/relationships/hyperlink" Target="mailto:hr@csub.edu" TargetMode="External"/><Relationship Id="rId1" Type="http://schemas.openxmlformats.org/officeDocument/2006/relationships/slideLayout" Target="../slideLayouts/slideLayout7.xml"/><Relationship Id="rId4" Type="http://schemas.openxmlformats.org/officeDocument/2006/relationships/hyperlink" Target="mailto:llara3@csub.edu"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mailto:twilliams@csub.edu" TargetMode="External"/><Relationship Id="rId2" Type="http://schemas.openxmlformats.org/officeDocument/2006/relationships/hyperlink" Target="mailto:hr@csub.edu" TargetMode="External"/><Relationship Id="rId1" Type="http://schemas.openxmlformats.org/officeDocument/2006/relationships/slideLayout" Target="../slideLayouts/slideLayout7.xml"/><Relationship Id="rId4" Type="http://schemas.openxmlformats.org/officeDocument/2006/relationships/hyperlink" Target="mailto:pbaker@csub.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mailto:Procurement@csub.edu"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mailto:Procurement@csub.edu"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hyperlink" Target="mailto:accounts_receivable@csub.edu"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mailto:cashiersoffice@csub.edu" TargetMode="External"/><Relationship Id="rId2" Type="http://schemas.openxmlformats.org/officeDocument/2006/relationships/hyperlink" Target="mailto:accounts_receivable@csub.edu"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mailto:studentaffairsaccounting@csub.edu" TargetMode="External"/><Relationship Id="rId2" Type="http://schemas.openxmlformats.org/officeDocument/2006/relationships/hyperlink" Target="mailto:accounting@csub.edu" TargetMode="External"/><Relationship Id="rId1" Type="http://schemas.openxmlformats.org/officeDocument/2006/relationships/slideLayout" Target="../slideLayouts/slideLayout7.xml"/><Relationship Id="rId6" Type="http://schemas.openxmlformats.org/officeDocument/2006/relationships/hyperlink" Target="mailto:spaaccounting@csub.edu" TargetMode="External"/><Relationship Id="rId5" Type="http://schemas.openxmlformats.org/officeDocument/2006/relationships/hyperlink" Target="mailto:studentaffairs@csub.edu" TargetMode="External"/><Relationship Id="rId4" Type="http://schemas.openxmlformats.org/officeDocument/2006/relationships/hyperlink" Target="mailto:foundationaccounting@csub.edu"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8" Type="http://schemas.openxmlformats.org/officeDocument/2006/relationships/hyperlink" Target="mailto:ORG-Budget@csub.edu" TargetMode="External"/><Relationship Id="rId3" Type="http://schemas.openxmlformats.org/officeDocument/2006/relationships/hyperlink" Target="mailto:accounting@csub.edu" TargetMode="External"/><Relationship Id="rId7" Type="http://schemas.openxmlformats.org/officeDocument/2006/relationships/hyperlink" Target="mailto:sfs@csub.edu" TargetMode="External"/><Relationship Id="rId12" Type="http://schemas.openxmlformats.org/officeDocument/2006/relationships/hyperlink" Target="mailto:procard@csub.edu" TargetMode="External"/><Relationship Id="rId2" Type="http://schemas.openxmlformats.org/officeDocument/2006/relationships/hyperlink" Target="mailto:accounts_receivable@csub.edu" TargetMode="External"/><Relationship Id="rId1" Type="http://schemas.openxmlformats.org/officeDocument/2006/relationships/slideLayout" Target="../slideLayouts/slideLayout7.xml"/><Relationship Id="rId6" Type="http://schemas.openxmlformats.org/officeDocument/2006/relationships/hyperlink" Target="mailto:studentaffairsaccounting@csub.edu" TargetMode="External"/><Relationship Id="rId11" Type="http://schemas.openxmlformats.org/officeDocument/2006/relationships/hyperlink" Target="mailto:procurement@csub.edu" TargetMode="External"/><Relationship Id="rId5" Type="http://schemas.openxmlformats.org/officeDocument/2006/relationships/hyperlink" Target="mailto:foundationaccounting@csub.edu" TargetMode="External"/><Relationship Id="rId10" Type="http://schemas.openxmlformats.org/officeDocument/2006/relationships/hyperlink" Target="mailto:accounts_payable@csub.edu" TargetMode="External"/><Relationship Id="rId4" Type="http://schemas.openxmlformats.org/officeDocument/2006/relationships/hyperlink" Target="mailto:cashiers@csub.edu" TargetMode="External"/><Relationship Id="rId9" Type="http://schemas.openxmlformats.org/officeDocument/2006/relationships/hyperlink" Target="mailto:hr@csub.edu"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mailto:accounting@csub.edu"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mailto:accounting@csub.edu"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accounting@csub.edu" TargetMode="Externa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hyperlink" Target="mailto:abye@csub.edu" TargetMode="External"/><Relationship Id="rId2" Type="http://schemas.openxmlformats.org/officeDocument/2006/relationships/hyperlink" Target="mailto:accounting@csub.edu"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accounting@csub.edu"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accounting@csub.edu" TargetMode="Externa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hyperlink" Target="mailto:ORG-Budget@csub.edu"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Freeform: Shape 43">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6" name="Freeform: Shape 45">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8" name="Rectangle 47">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0" name="Freeform: Shape 49">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2" name="Rectangle 51">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54" name="Freeform: Shape 53">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6" name="Freeform: Shape 55">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A89DADAF-7DD4-44B4-AA49-A0C5B08334D0}"/>
              </a:ext>
            </a:extLst>
          </p:cNvPr>
          <p:cNvSpPr>
            <a:spLocks noGrp="1"/>
          </p:cNvSpPr>
          <p:nvPr>
            <p:ph type="ctrTitle"/>
          </p:nvPr>
        </p:nvSpPr>
        <p:spPr>
          <a:xfrm>
            <a:off x="3204642" y="3060693"/>
            <a:ext cx="5782716" cy="2150719"/>
          </a:xfrm>
          <a:noFill/>
        </p:spPr>
        <p:txBody>
          <a:bodyPr anchor="ctr">
            <a:normAutofit/>
          </a:bodyPr>
          <a:lstStyle/>
          <a:p>
            <a:pPr>
              <a:lnSpc>
                <a:spcPct val="100000"/>
              </a:lnSpc>
            </a:pPr>
            <a:r>
              <a:rPr lang="en-US" sz="3600" b="1" spc="-5" dirty="0">
                <a:latin typeface="Calibri"/>
                <a:cs typeface="Calibri"/>
              </a:rPr>
              <a:t>2019/2020</a:t>
            </a:r>
            <a:r>
              <a:rPr lang="en-US" sz="3600" b="1" dirty="0">
                <a:latin typeface="Calibri"/>
                <a:cs typeface="Calibri"/>
              </a:rPr>
              <a:t> TR</a:t>
            </a:r>
            <a:r>
              <a:rPr lang="en-US" sz="3600" b="1" spc="-5" dirty="0">
                <a:latin typeface="Calibri"/>
                <a:cs typeface="Calibri"/>
              </a:rPr>
              <a:t>2019/2020</a:t>
            </a:r>
            <a:br>
              <a:rPr lang="en-US" sz="3600" dirty="0">
                <a:latin typeface="Calibri"/>
                <a:cs typeface="Calibri"/>
              </a:rPr>
            </a:br>
            <a:r>
              <a:rPr lang="en-US" sz="3200" b="1" dirty="0">
                <a:solidFill>
                  <a:schemeClr val="bg1"/>
                </a:solidFill>
                <a:latin typeface="Times New Roman" panose="02020603050405020304" pitchFamily="18" charset="0"/>
                <a:cs typeface="Times New Roman" panose="02020603050405020304" pitchFamily="18" charset="0"/>
              </a:rPr>
              <a:t>2025-2026</a:t>
            </a:r>
            <a:br>
              <a:rPr lang="en-US" sz="2800" b="1" dirty="0">
                <a:solidFill>
                  <a:schemeClr val="bg1"/>
                </a:solidFill>
                <a:latin typeface="Times New Roman" panose="02020603050405020304" pitchFamily="18" charset="0"/>
                <a:cs typeface="Times New Roman" panose="02020603050405020304" pitchFamily="18" charset="0"/>
              </a:rPr>
            </a:br>
            <a:r>
              <a:rPr lang="en-US" sz="2800" b="1" dirty="0">
                <a:solidFill>
                  <a:schemeClr val="bg1"/>
                </a:solidFill>
                <a:latin typeface="Times New Roman" panose="02020603050405020304" pitchFamily="18" charset="0"/>
                <a:cs typeface="Times New Roman" panose="02020603050405020304" pitchFamily="18" charset="0"/>
              </a:rPr>
              <a:t> Year-end Training</a:t>
            </a:r>
            <a:br>
              <a:rPr lang="en-US" sz="2800" b="1" dirty="0">
                <a:solidFill>
                  <a:schemeClr val="bg1"/>
                </a:solidFill>
                <a:latin typeface="Times New Roman" panose="02020603050405020304" pitchFamily="18" charset="0"/>
                <a:cs typeface="Times New Roman" panose="02020603050405020304" pitchFamily="18" charset="0"/>
              </a:rPr>
            </a:br>
            <a:r>
              <a:rPr lang="en-US" sz="2800" b="1" dirty="0">
                <a:solidFill>
                  <a:schemeClr val="bg1"/>
                </a:solidFill>
                <a:latin typeface="Times New Roman" panose="02020603050405020304" pitchFamily="18" charset="0"/>
                <a:cs typeface="Times New Roman" panose="02020603050405020304" pitchFamily="18" charset="0"/>
              </a:rPr>
              <a:t>Q&amp;A</a:t>
            </a:r>
            <a:endParaRPr lang="en-US" sz="2800" b="1" i="1" dirty="0">
              <a:solidFill>
                <a:schemeClr val="bg1"/>
              </a:solidFill>
              <a:latin typeface="Times New Roman" panose="02020603050405020304" pitchFamily="18" charset="0"/>
              <a:cs typeface="Times New Roman" panose="02020603050405020304" pitchFamily="18" charset="0"/>
            </a:endParaRPr>
          </a:p>
        </p:txBody>
      </p:sp>
      <p:sp>
        <p:nvSpPr>
          <p:cNvPr id="58" name="Freeform: Shape 57">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0" name="Rectangle 59">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5" name="Picture 14">
            <a:extLst>
              <a:ext uri="{FF2B5EF4-FFF2-40B4-BE49-F238E27FC236}">
                <a16:creationId xmlns:a16="http://schemas.microsoft.com/office/drawing/2014/main" id="{B6949E73-87C8-4A17-9A59-695841564EEA}"/>
              </a:ext>
            </a:extLst>
          </p:cNvPr>
          <p:cNvPicPr/>
          <p:nvPr/>
        </p:nvPicPr>
        <p:blipFill>
          <a:blip r:embed="rId3">
            <a:extLst>
              <a:ext uri="{28A0092B-C50C-407E-A947-70E740481C1C}">
                <a14:useLocalDpi xmlns:a14="http://schemas.microsoft.com/office/drawing/2010/main" val="0"/>
              </a:ext>
            </a:extLst>
          </a:blip>
          <a:srcRect l="8714" r="8714"/>
          <a:stretch/>
        </p:blipFill>
        <p:spPr bwMode="auto">
          <a:xfrm>
            <a:off x="3702377" y="1857255"/>
            <a:ext cx="4293577" cy="1664317"/>
          </a:xfrm>
          <a:prstGeom prst="rect">
            <a:avLst/>
          </a:prstGeom>
          <a:ln>
            <a:noFill/>
          </a:ln>
          <a:extLst>
            <a:ext uri="{53640926-AAD7-44D8-BBD7-CCE9431645EC}">
              <a14:shadowObscured xmlns:a14="http://schemas.microsoft.com/office/drawing/2010/main"/>
            </a:ext>
          </a:extLst>
        </p:spPr>
      </p:pic>
      <p:pic>
        <p:nvPicPr>
          <p:cNvPr id="1026" name="Picture 18" descr="download">
            <a:extLst>
              <a:ext uri="{FF2B5EF4-FFF2-40B4-BE49-F238E27FC236}">
                <a16:creationId xmlns:a16="http://schemas.microsoft.com/office/drawing/2014/main" id="{3ED9FB18-8594-4A6D-8BE6-AC2057F4FDC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96369" y="5836752"/>
            <a:ext cx="10223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F2EA4389-6F45-7FEC-0F1D-AFFEFF691550}"/>
              </a:ext>
            </a:extLst>
          </p:cNvPr>
          <p:cNvSpPr txBox="1"/>
          <p:nvPr/>
        </p:nvSpPr>
        <p:spPr>
          <a:xfrm>
            <a:off x="4823839" y="2928431"/>
            <a:ext cx="3376275" cy="584775"/>
          </a:xfrm>
          <a:prstGeom prst="rect">
            <a:avLst/>
          </a:prstGeom>
          <a:noFill/>
        </p:spPr>
        <p:txBody>
          <a:bodyPr wrap="square" rtlCol="0">
            <a:spAutoFit/>
          </a:bodyPr>
          <a:lstStyle/>
          <a:p>
            <a:r>
              <a:rPr lang="en-US" dirty="0">
                <a:solidFill>
                  <a:srgbClr val="000099"/>
                </a:solidFill>
              </a:rPr>
              <a:t>___________________________</a:t>
            </a:r>
            <a:br>
              <a:rPr lang="en-US" dirty="0">
                <a:solidFill>
                  <a:srgbClr val="000099"/>
                </a:solidFill>
              </a:rPr>
            </a:br>
            <a:r>
              <a:rPr lang="en-US" sz="1200" dirty="0">
                <a:solidFill>
                  <a:srgbClr val="000099"/>
                </a:solidFill>
              </a:rPr>
              <a:t>Business and Administrative Services</a:t>
            </a:r>
          </a:p>
          <a:p>
            <a:endParaRPr lang="en-US" sz="200" dirty="0">
              <a:solidFill>
                <a:schemeClr val="bg1"/>
              </a:solidFill>
            </a:endParaRPr>
          </a:p>
        </p:txBody>
      </p:sp>
    </p:spTree>
    <p:extLst>
      <p:ext uri="{BB962C8B-B14F-4D97-AF65-F5344CB8AC3E}">
        <p14:creationId xmlns:p14="http://schemas.microsoft.com/office/powerpoint/2010/main" val="409973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642817" y="476998"/>
            <a:ext cx="10339404"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Sponsored Programs Post Award </a:t>
            </a:r>
          </a:p>
          <a:p>
            <a:endParaRPr lang="en-US" sz="3600" b="1">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5F35269-1051-4A25-91D1-1C2191773DBD}"/>
              </a:ext>
            </a:extLst>
          </p:cNvPr>
          <p:cNvSpPr txBox="1"/>
          <p:nvPr/>
        </p:nvSpPr>
        <p:spPr>
          <a:xfrm>
            <a:off x="537663" y="6209915"/>
            <a:ext cx="7356297" cy="1015663"/>
          </a:xfrm>
          <a:prstGeom prst="rect">
            <a:avLst/>
          </a:prstGeom>
          <a:noFill/>
        </p:spPr>
        <p:txBody>
          <a:bodyPr wrap="square" rtlCol="0">
            <a:spAutoFit/>
          </a:bodyPr>
          <a:lstStyle/>
          <a:p>
            <a:r>
              <a:rPr lang="en-US" sz="1400" b="1">
                <a:latin typeface="Times New Roman" panose="02020603050405020304" pitchFamily="18" charset="0"/>
                <a:cs typeface="Times New Roman" panose="02020603050405020304" pitchFamily="18" charset="0"/>
              </a:rPr>
              <a:t>Contact:</a:t>
            </a:r>
          </a:p>
          <a:p>
            <a:r>
              <a:rPr lang="it-IT" sz="1400">
                <a:latin typeface="Times New Roman" panose="02020603050405020304" pitchFamily="18" charset="0"/>
                <a:cs typeface="Times New Roman" panose="02020603050405020304" pitchFamily="18" charset="0"/>
              </a:rPr>
              <a:t>Rosalba Flores– </a:t>
            </a:r>
            <a:r>
              <a:rPr lang="en-US" sz="1400" b="1" u="sng" spc="5">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spaaccounting@csub.edu</a:t>
            </a:r>
            <a:endParaRPr lang="it-IT" sz="1400">
              <a:solidFill>
                <a:srgbClr val="0000FF"/>
              </a:solidFill>
              <a:latin typeface="Times New Roman" panose="02020603050405020304" pitchFamily="18" charset="0"/>
              <a:cs typeface="Times New Roman" panose="02020603050405020304" pitchFamily="18" charset="0"/>
            </a:endParaRPr>
          </a:p>
          <a:p>
            <a:r>
              <a:rPr lang="it-IT" sz="1400">
                <a:latin typeface="Times New Roman" panose="02020603050405020304" pitchFamily="18" charset="0"/>
                <a:cs typeface="Times New Roman" panose="02020603050405020304" pitchFamily="18" charset="0"/>
              </a:rPr>
              <a:t> </a:t>
            </a:r>
          </a:p>
          <a:p>
            <a:endParaRPr lang="en-US">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79B500F6-E303-5727-5522-9F7B290306E3}"/>
              </a:ext>
            </a:extLst>
          </p:cNvPr>
          <p:cNvSpPr txBox="1"/>
          <p:nvPr/>
        </p:nvSpPr>
        <p:spPr>
          <a:xfrm>
            <a:off x="910643" y="1350716"/>
            <a:ext cx="8681032" cy="2616101"/>
          </a:xfrm>
          <a:prstGeom prst="rect">
            <a:avLst/>
          </a:prstGeom>
          <a:noFill/>
        </p:spPr>
        <p:txBody>
          <a:bodyPr wrap="square" lIns="91440" tIns="45720" rIns="91440" bIns="45720" anchor="t">
            <a:spAutoFit/>
          </a:bodyPr>
          <a:lstStyle/>
          <a:p>
            <a:r>
              <a:rPr lang="en-US" sz="2000" b="1" dirty="0">
                <a:latin typeface="Times New Roman" panose="02020603050405020304" pitchFamily="18" charset="0"/>
                <a:cs typeface="Times New Roman" panose="02020603050405020304" pitchFamily="18" charset="0"/>
              </a:rPr>
              <a:t>SPA Grants </a:t>
            </a:r>
          </a:p>
          <a:p>
            <a:r>
              <a:rPr lang="en-US" dirty="0">
                <a:latin typeface="Times New Roman" panose="02020603050405020304" pitchFamily="18" charset="0"/>
                <a:cs typeface="Times New Roman" panose="02020603050405020304" pitchFamily="18" charset="0"/>
              </a:rPr>
              <a:t>Deadline to turn in all SPA FY 2025-26 invoices to SPA Accounting is </a:t>
            </a:r>
            <a:r>
              <a:rPr lang="en-US" b="1" dirty="0">
                <a:latin typeface="Times New Roman" panose="02020603050405020304" pitchFamily="18" charset="0"/>
                <a:cs typeface="Times New Roman" panose="02020603050405020304" pitchFamily="18" charset="0"/>
              </a:rPr>
              <a:t>noon</a:t>
            </a:r>
            <a:r>
              <a:rPr lang="en-US" dirty="0">
                <a:latin typeface="Times New Roman" panose="02020603050405020304" pitchFamily="18" charset="0"/>
                <a:cs typeface="Times New Roman" panose="02020603050405020304" pitchFamily="18" charset="0"/>
              </a:rPr>
              <a:t> on July 7, 2026.</a:t>
            </a:r>
          </a:p>
          <a:p>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SPA Accounting will manually accrue all FY 2025-26 invoices submitted to Post Award by on </a:t>
            </a:r>
            <a:r>
              <a:rPr lang="en-US" b="1" dirty="0">
                <a:latin typeface="Times New Roman" panose="02020603050405020304" pitchFamily="18" charset="0"/>
                <a:cs typeface="Times New Roman" panose="02020603050405020304" pitchFamily="18" charset="0"/>
              </a:rPr>
              <a:t>noon on </a:t>
            </a:r>
            <a:r>
              <a:rPr lang="en-US" dirty="0">
                <a:latin typeface="Times New Roman" panose="02020603050405020304" pitchFamily="18" charset="0"/>
                <a:cs typeface="Times New Roman" panose="02020603050405020304" pitchFamily="18" charset="0"/>
              </a:rPr>
              <a:t>July 7, 2026.  </a:t>
            </a:r>
            <a:r>
              <a:rPr lang="en-US" b="1" i="1" dirty="0">
                <a:latin typeface="Times New Roman" panose="02020603050405020304" pitchFamily="18" charset="0"/>
                <a:cs typeface="Times New Roman" panose="02020603050405020304" pitchFamily="18" charset="0"/>
              </a:rPr>
              <a:t>(All grant-related paperwork is due in Post Award by</a:t>
            </a:r>
          </a:p>
          <a:p>
            <a:r>
              <a:rPr lang="en-US" b="1" i="1" dirty="0">
                <a:latin typeface="Times New Roman" panose="02020603050405020304" pitchFamily="18" charset="0"/>
                <a:cs typeface="Times New Roman" panose="02020603050405020304" pitchFamily="18" charset="0"/>
              </a:rPr>
              <a:t>July 02, 2026) </a:t>
            </a:r>
            <a:r>
              <a:rPr lang="en-US" sz="1500" dirty="0">
                <a:solidFill>
                  <a:srgbClr val="FF0000"/>
                </a:solidFill>
                <a:latin typeface="Times New Roman" panose="02020603050405020304" pitchFamily="18" charset="0"/>
                <a:cs typeface="Times New Roman" panose="02020603050405020304" pitchFamily="18" charset="0"/>
              </a:rPr>
              <a:t>Please be sure to submit your paperwork to you assigned grant analyst.</a:t>
            </a:r>
          </a:p>
          <a:p>
            <a:endParaRPr lang="en-US" b="1"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Manual accrual list must be submitted to the Grants Accountant for all individual FY 2025-26 invoices greater than $100 that were not submitted to Post Award by July 2nd deadline. </a:t>
            </a:r>
          </a:p>
        </p:txBody>
      </p:sp>
      <p:sp>
        <p:nvSpPr>
          <p:cNvPr id="4" name="TextBox 3">
            <a:extLst>
              <a:ext uri="{FF2B5EF4-FFF2-40B4-BE49-F238E27FC236}">
                <a16:creationId xmlns:a16="http://schemas.microsoft.com/office/drawing/2014/main" id="{9E025697-C54A-28EE-A84D-2A5322DDA35B}"/>
              </a:ext>
            </a:extLst>
          </p:cNvPr>
          <p:cNvSpPr txBox="1"/>
          <p:nvPr/>
        </p:nvSpPr>
        <p:spPr>
          <a:xfrm>
            <a:off x="910643" y="4054158"/>
            <a:ext cx="8560214"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Times New Roman" panose="02020603050405020304" pitchFamily="18" charset="0"/>
                <a:cs typeface="Times New Roman" panose="02020603050405020304" pitchFamily="18" charset="0"/>
              </a:rPr>
              <a:t>Note: </a:t>
            </a:r>
            <a:r>
              <a:rPr lang="en-US" b="1" i="1" u="sng" dirty="0">
                <a:latin typeface="Times New Roman" panose="02020603050405020304" pitchFamily="18" charset="0"/>
                <a:cs typeface="Times New Roman" panose="02020603050405020304" pitchFamily="18" charset="0"/>
              </a:rPr>
              <a:t>To avoid a duplication</a:t>
            </a:r>
            <a:r>
              <a:rPr lang="en-US" b="1" dirty="0">
                <a:latin typeface="Times New Roman" panose="02020603050405020304" pitchFamily="18" charset="0"/>
                <a:cs typeface="Times New Roman" panose="02020603050405020304" pitchFamily="18" charset="0"/>
              </a:rPr>
              <a:t>, invoices submitted to Post Award for payment should not be on the June accrual list. </a:t>
            </a:r>
          </a:p>
          <a:p>
            <a:endParaRPr lang="en-US" b="1"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Contact Gipsy Meja at x 2875 or Frank Pacheco at x2476 with any questions</a:t>
            </a:r>
          </a:p>
        </p:txBody>
      </p:sp>
    </p:spTree>
    <p:extLst>
      <p:ext uri="{BB962C8B-B14F-4D97-AF65-F5344CB8AC3E}">
        <p14:creationId xmlns:p14="http://schemas.microsoft.com/office/powerpoint/2010/main" val="2825926066"/>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3D096C-7BE3-C38B-EEF8-47D6C60DE8B5}"/>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F79AF71B-7A63-7449-95A9-A50E2404AE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827B2FC-5C35-50CA-4067-DF6BF2D6E6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C8514CC-0BCF-EA5F-D1EE-007834EB4E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50148711-9B35-8D3A-4F0E-CFE3171A3E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3B7BB7EE-F108-251C-EF3B-88D46B214B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03D8D6E8-666C-033E-6A32-235878E1C5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A44253CE-6C66-702D-1696-F592BA0BF8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357E3A13-F6BA-3743-19FD-06631A65A126}"/>
              </a:ext>
            </a:extLst>
          </p:cNvPr>
          <p:cNvSpPr/>
          <p:nvPr/>
        </p:nvSpPr>
        <p:spPr>
          <a:xfrm>
            <a:off x="642817" y="476998"/>
            <a:ext cx="10339404"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Sponsored Programs Post Award </a:t>
            </a:r>
          </a:p>
          <a:p>
            <a:endParaRPr lang="en-US" sz="3600" b="1">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F0DD1434-2DD3-08F1-9A7D-EDC6E6409402}"/>
              </a:ext>
            </a:extLst>
          </p:cNvPr>
          <p:cNvSpPr txBox="1"/>
          <p:nvPr/>
        </p:nvSpPr>
        <p:spPr>
          <a:xfrm>
            <a:off x="910643" y="1350717"/>
            <a:ext cx="9962692" cy="3385542"/>
          </a:xfrm>
          <a:prstGeom prst="rect">
            <a:avLst/>
          </a:prstGeom>
          <a:noFill/>
        </p:spPr>
        <p:txBody>
          <a:bodyPr wrap="square" lIns="91440" tIns="45720" rIns="91440" bIns="45720" anchor="t">
            <a:spAutoFit/>
          </a:bodyPr>
          <a:lstStyle/>
          <a:p>
            <a:pPr algn="ctr"/>
            <a:r>
              <a:rPr lang="en-US" sz="2000" b="1" dirty="0">
                <a:latin typeface="Times New Roman" panose="02020603050405020304" pitchFamily="18" charset="0"/>
                <a:cs typeface="Times New Roman" panose="02020603050405020304" pitchFamily="18" charset="0"/>
              </a:rPr>
              <a:t>IMPORTANT REMINDERS</a:t>
            </a:r>
          </a:p>
          <a:p>
            <a:endParaRPr lang="en-US" u="sng" dirty="0">
              <a:latin typeface="Times New Roman" panose="02020603050405020304" pitchFamily="18" charset="0"/>
              <a:cs typeface="Times New Roman" panose="02020603050405020304" pitchFamily="18" charset="0"/>
            </a:endParaRPr>
          </a:p>
          <a:p>
            <a:r>
              <a:rPr lang="en-US" sz="2200" u="sng" dirty="0">
                <a:latin typeface="Times New Roman" panose="02020603050405020304" pitchFamily="18" charset="0"/>
                <a:cs typeface="Times New Roman" panose="02020603050405020304" pitchFamily="18" charset="0"/>
              </a:rPr>
              <a:t>Equipment or Inventory Purchases Close to Year-End</a:t>
            </a:r>
          </a:p>
          <a:p>
            <a:r>
              <a:rPr lang="en-US" sz="2200" dirty="0">
                <a:latin typeface="Times New Roman" panose="02020603050405020304" pitchFamily="18" charset="0"/>
                <a:cs typeface="Times New Roman" panose="02020603050405020304" pitchFamily="18" charset="0"/>
              </a:rPr>
              <a:t> </a:t>
            </a:r>
          </a:p>
          <a:p>
            <a:r>
              <a:rPr lang="en-US" sz="2200" dirty="0">
                <a:latin typeface="Times New Roman" panose="02020603050405020304" pitchFamily="18" charset="0"/>
                <a:cs typeface="Times New Roman" panose="02020603050405020304" pitchFamily="18" charset="0"/>
              </a:rPr>
              <a:t>Allow sufficient time for:   </a:t>
            </a:r>
          </a:p>
          <a:p>
            <a:pPr marL="742950" lvl="1" indent="-28575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Vendor to ship items</a:t>
            </a:r>
          </a:p>
          <a:p>
            <a:pPr marL="742950" lvl="1" indent="-28575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Procurement receive/tag items</a:t>
            </a:r>
          </a:p>
          <a:p>
            <a:endParaRPr lang="en-US" b="1" dirty="0">
              <a:latin typeface="Times New Roman" panose="02020603050405020304" pitchFamily="18" charset="0"/>
              <a:cs typeface="Times New Roman" panose="02020603050405020304" pitchFamily="18" charset="0"/>
            </a:endParaRPr>
          </a:p>
          <a:p>
            <a:r>
              <a:rPr lang="en-US" sz="2200" u="sng" dirty="0">
                <a:latin typeface="Times New Roman" panose="02020603050405020304" pitchFamily="18" charset="0"/>
                <a:cs typeface="Times New Roman" panose="02020603050405020304" pitchFamily="18" charset="0"/>
              </a:rPr>
              <a:t>Reviewing transactions/identifying expenses belonging to other business units</a:t>
            </a:r>
          </a:p>
          <a:p>
            <a:pPr marL="742950" lvl="1" indent="-28575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Expense transfers or payroll moves to BK001 -Must meet campus deadlines</a:t>
            </a:r>
          </a:p>
        </p:txBody>
      </p:sp>
      <p:sp>
        <p:nvSpPr>
          <p:cNvPr id="4" name="TextBox 3">
            <a:extLst>
              <a:ext uri="{FF2B5EF4-FFF2-40B4-BE49-F238E27FC236}">
                <a16:creationId xmlns:a16="http://schemas.microsoft.com/office/drawing/2014/main" id="{CECC4C2E-B528-9B75-9E12-DCDC17CEA461}"/>
              </a:ext>
            </a:extLst>
          </p:cNvPr>
          <p:cNvSpPr txBox="1"/>
          <p:nvPr/>
        </p:nvSpPr>
        <p:spPr>
          <a:xfrm>
            <a:off x="910643" y="4815189"/>
            <a:ext cx="7813168"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Times New Roman" panose="02020603050405020304" pitchFamily="18" charset="0"/>
                <a:cs typeface="Times New Roman" panose="02020603050405020304" pitchFamily="18" charset="0"/>
              </a:rPr>
              <a:t>Grant Analyst Contacts:</a:t>
            </a:r>
          </a:p>
          <a:p>
            <a:r>
              <a:rPr lang="it-IT" dirty="0">
                <a:latin typeface="Times New Roman" panose="02020603050405020304" pitchFamily="18" charset="0"/>
                <a:cs typeface="Times New Roman" panose="02020603050405020304" pitchFamily="18" charset="0"/>
              </a:rPr>
              <a:t>Alisia Gonzalez (Valenzuela)– </a:t>
            </a:r>
            <a:r>
              <a:rPr lang="en-US" b="1" u="sng" spc="5" dirty="0">
                <a:solidFill>
                  <a:srgbClr val="0000FF"/>
                </a:solidFill>
                <a:latin typeface="Times New Roman" panose="02020603050405020304" pitchFamily="18" charset="0"/>
                <a:cs typeface="Times New Roman" panose="02020603050405020304" pitchFamily="18" charset="0"/>
              </a:rPr>
              <a:t>avalenzuela</a:t>
            </a:r>
            <a:r>
              <a:rPr lang="en-US" b="1" u="sng" spc="5"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@csub.edu</a:t>
            </a:r>
            <a:endParaRPr lang="it-IT" dirty="0">
              <a:solidFill>
                <a:srgbClr val="0000FF"/>
              </a:solidFill>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Eidie Gonzalez– </a:t>
            </a:r>
            <a:r>
              <a:rPr lang="en-US" b="1" u="sng" spc="5" dirty="0">
                <a:solidFill>
                  <a:srgbClr val="0000FF"/>
                </a:solidFill>
                <a:latin typeface="Times New Roman" panose="02020603050405020304" pitchFamily="18" charset="0"/>
                <a:cs typeface="Times New Roman" panose="02020603050405020304" pitchFamily="18" charset="0"/>
              </a:rPr>
              <a:t>egonzalez184</a:t>
            </a:r>
            <a:r>
              <a:rPr lang="en-US" b="1" u="sng" spc="5"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@csub.edu</a:t>
            </a:r>
            <a:endParaRPr lang="it-IT" dirty="0">
              <a:solidFill>
                <a:srgbClr val="0000FF"/>
              </a:solidFill>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Silvia Lozano Cuesta– </a:t>
            </a:r>
            <a:r>
              <a:rPr lang="en-US" b="1" u="sng" spc="5" dirty="0">
                <a:solidFill>
                  <a:srgbClr val="0000FF"/>
                </a:solidFill>
                <a:latin typeface="Times New Roman" panose="02020603050405020304" pitchFamily="18" charset="0"/>
                <a:cs typeface="Times New Roman" panose="02020603050405020304" pitchFamily="18" charset="0"/>
              </a:rPr>
              <a:t>slozano</a:t>
            </a:r>
            <a:r>
              <a:rPr lang="en-US" b="1" u="sng" spc="5"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@csub.edu</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Maria Avila– </a:t>
            </a:r>
            <a:r>
              <a:rPr lang="en-US" b="1" u="sng" spc="5" dirty="0">
                <a:solidFill>
                  <a:srgbClr val="0000FF"/>
                </a:solidFill>
                <a:latin typeface="Times New Roman" panose="02020603050405020304" pitchFamily="18" charset="0"/>
                <a:cs typeface="Times New Roman" panose="02020603050405020304" pitchFamily="18" charset="0"/>
              </a:rPr>
              <a:t>mavila15</a:t>
            </a:r>
            <a:r>
              <a:rPr lang="en-US" b="1" u="sng" spc="5"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@csub.edu</a:t>
            </a:r>
            <a:endParaRPr lang="it-IT"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3381824"/>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1904231" y="472521"/>
            <a:ext cx="8217098"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Foundation   </a:t>
            </a:r>
          </a:p>
          <a:p>
            <a:endParaRPr lang="en-US" sz="3600" b="1">
              <a:latin typeface="Times New Roman" panose="02020603050405020304" pitchFamily="18" charset="0"/>
              <a:cs typeface="Times New Roman" panose="02020603050405020304" pitchFamily="18" charset="0"/>
            </a:endParaRPr>
          </a:p>
        </p:txBody>
      </p:sp>
      <p:sp>
        <p:nvSpPr>
          <p:cNvPr id="12" name="Content Placeholder 2">
            <a:extLst>
              <a:ext uri="{FF2B5EF4-FFF2-40B4-BE49-F238E27FC236}">
                <a16:creationId xmlns:a16="http://schemas.microsoft.com/office/drawing/2014/main" id="{CF58379E-1C5E-40FA-AD1E-1B18E16A2269}"/>
              </a:ext>
            </a:extLst>
          </p:cNvPr>
          <p:cNvSpPr txBox="1">
            <a:spLocks/>
          </p:cNvSpPr>
          <p:nvPr/>
        </p:nvSpPr>
        <p:spPr>
          <a:xfrm>
            <a:off x="616184" y="1340582"/>
            <a:ext cx="10864616" cy="43668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61FADB99-B10F-3639-790C-FA70B8A20E02}"/>
              </a:ext>
            </a:extLst>
          </p:cNvPr>
          <p:cNvSpPr txBox="1"/>
          <p:nvPr/>
        </p:nvSpPr>
        <p:spPr>
          <a:xfrm>
            <a:off x="711200" y="4902221"/>
            <a:ext cx="8122625"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Org Inbox Contact: </a:t>
            </a:r>
            <a:r>
              <a:rPr lang="en-US" sz="2400" b="1" dirty="0">
                <a:latin typeface="Times New Roman" panose="02020603050405020304" pitchFamily="18" charset="0"/>
                <a:cs typeface="Times New Roman" panose="02020603050405020304" pitchFamily="18" charset="0"/>
                <a:hlinkClick r:id="rId2"/>
              </a:rPr>
              <a:t>foundationaccounting@csub.edu</a:t>
            </a:r>
            <a:r>
              <a:rPr lang="en-US" sz="2400" b="1"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251477AC-A81C-3308-D0AF-0A4D052C56C6}"/>
              </a:ext>
            </a:extLst>
          </p:cNvPr>
          <p:cNvSpPr txBox="1"/>
          <p:nvPr/>
        </p:nvSpPr>
        <p:spPr>
          <a:xfrm>
            <a:off x="616184" y="1408050"/>
            <a:ext cx="9722956" cy="38164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spc="-15" dirty="0">
                <a:latin typeface="Times New Roman" panose="02020603050405020304" pitchFamily="18" charset="0"/>
                <a:cs typeface="Times New Roman" panose="02020603050405020304" pitchFamily="18" charset="0"/>
              </a:rPr>
              <a:t>Deposits to BKFDN</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rPr>
              <a:t>All deposits (checks, cash, credit cards) for BKFDN are handled by the University Advancement gift processor for proper recording, document retention, and tax receipting</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rPr>
              <a:t>Drop off to UA or contact for pick up</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rPr>
              <a:t>Include note or documentation on the nature of the payment and the fund(s) to be credited</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rPr>
              <a:t>One-time administrative fee of 5% is required on all fundraising activities (i.e., donations, sponsorships, ticket sales, and auction purchases)</a:t>
            </a:r>
          </a:p>
          <a:p>
            <a:endParaRPr lang="en-US" sz="1600" b="1" spc="-15" dirty="0">
              <a:cs typeface="Calibri"/>
            </a:endParaRPr>
          </a:p>
          <a:p>
            <a:endParaRPr lang="en-US" sz="2800" b="1" spc="-5" dirty="0">
              <a:cs typeface="Calibri"/>
            </a:endParaRPr>
          </a:p>
        </p:txBody>
      </p:sp>
      <p:sp>
        <p:nvSpPr>
          <p:cNvPr id="5" name="TextBox 4">
            <a:extLst>
              <a:ext uri="{FF2B5EF4-FFF2-40B4-BE49-F238E27FC236}">
                <a16:creationId xmlns:a16="http://schemas.microsoft.com/office/drawing/2014/main" id="{227508C7-5DB1-7EA4-ABC4-74B3791E1202}"/>
              </a:ext>
            </a:extLst>
          </p:cNvPr>
          <p:cNvSpPr txBox="1"/>
          <p:nvPr/>
        </p:nvSpPr>
        <p:spPr>
          <a:xfrm>
            <a:off x="297951" y="6129977"/>
            <a:ext cx="6010382" cy="523220"/>
          </a:xfrm>
          <a:prstGeom prst="rect">
            <a:avLst/>
          </a:prstGeom>
          <a:noFill/>
        </p:spPr>
        <p:txBody>
          <a:bodyPr wrap="square" rtlCol="0">
            <a:spAutoFit/>
          </a:bodyPr>
          <a:lstStyle/>
          <a:p>
            <a:r>
              <a:rPr lang="en-US" sz="1400" b="1">
                <a:cs typeface="Times New Roman" panose="02020603050405020304" pitchFamily="18" charset="0"/>
              </a:rPr>
              <a:t>Contact</a:t>
            </a:r>
            <a:r>
              <a:rPr lang="en-US" sz="1400" b="1">
                <a:latin typeface="Times New Roman" panose="02020603050405020304" pitchFamily="18" charset="0"/>
                <a:cs typeface="Times New Roman" panose="02020603050405020304" pitchFamily="18" charset="0"/>
              </a:rPr>
              <a:t>:</a:t>
            </a:r>
          </a:p>
          <a:p>
            <a:r>
              <a:rPr lang="en-US" sz="1400">
                <a:cs typeface="Times New Roman" panose="02020603050405020304" pitchFamily="18" charset="0"/>
              </a:rPr>
              <a:t>Jassica Gauna- </a:t>
            </a:r>
            <a:r>
              <a:rPr lang="en-US" sz="1400" b="1" u="sng">
                <a:solidFill>
                  <a:srgbClr val="0000FF"/>
                </a:solidFill>
                <a:effectLst/>
                <a:ea typeface="Times New Roman" panose="02020603050405020304" pitchFamily="18" charset="0"/>
                <a:cs typeface="Times New Roman" panose="02020603050405020304" pitchFamily="18" charset="0"/>
                <a:hlinkClick r:id="rId3"/>
              </a:rPr>
              <a:t>jgauna@csub.edu</a:t>
            </a:r>
            <a:r>
              <a:rPr lang="en-US" sz="1400" b="1" u="sng">
                <a:solidFill>
                  <a:srgbClr val="0000FF"/>
                </a:solidFill>
                <a:effectLst/>
                <a:ea typeface="Times New Roman" panose="02020603050405020304" pitchFamily="18" charset="0"/>
                <a:cs typeface="Times New Roman" panose="02020603050405020304" pitchFamily="18" charset="0"/>
              </a:rPr>
              <a:t> </a:t>
            </a:r>
            <a:endParaRPr lang="en-US" sz="1400" b="1">
              <a:cs typeface="Times New Roman" panose="02020603050405020304" pitchFamily="18" charset="0"/>
            </a:endParaRPr>
          </a:p>
        </p:txBody>
      </p:sp>
    </p:spTree>
    <p:extLst>
      <p:ext uri="{BB962C8B-B14F-4D97-AF65-F5344CB8AC3E}">
        <p14:creationId xmlns:p14="http://schemas.microsoft.com/office/powerpoint/2010/main" val="2996028828"/>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1904231" y="472521"/>
            <a:ext cx="8217098"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Foundation   </a:t>
            </a:r>
          </a:p>
          <a:p>
            <a:endParaRPr lang="en-US" sz="3600" b="1">
              <a:latin typeface="Times New Roman" panose="02020603050405020304" pitchFamily="18" charset="0"/>
              <a:cs typeface="Times New Roman" panose="02020603050405020304" pitchFamily="18" charset="0"/>
            </a:endParaRPr>
          </a:p>
        </p:txBody>
      </p:sp>
      <p:sp>
        <p:nvSpPr>
          <p:cNvPr id="12" name="Content Placeholder 2">
            <a:extLst>
              <a:ext uri="{FF2B5EF4-FFF2-40B4-BE49-F238E27FC236}">
                <a16:creationId xmlns:a16="http://schemas.microsoft.com/office/drawing/2014/main" id="{CF58379E-1C5E-40FA-AD1E-1B18E16A2269}"/>
              </a:ext>
            </a:extLst>
          </p:cNvPr>
          <p:cNvSpPr txBox="1">
            <a:spLocks/>
          </p:cNvSpPr>
          <p:nvPr/>
        </p:nvSpPr>
        <p:spPr>
          <a:xfrm>
            <a:off x="616184" y="1340582"/>
            <a:ext cx="10864616" cy="43668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227508C7-5DB1-7EA4-ABC4-74B3791E1202}"/>
              </a:ext>
            </a:extLst>
          </p:cNvPr>
          <p:cNvSpPr txBox="1"/>
          <p:nvPr/>
        </p:nvSpPr>
        <p:spPr>
          <a:xfrm>
            <a:off x="297951" y="6129977"/>
            <a:ext cx="6010382" cy="523220"/>
          </a:xfrm>
          <a:prstGeom prst="rect">
            <a:avLst/>
          </a:prstGeom>
          <a:noFill/>
        </p:spPr>
        <p:txBody>
          <a:bodyPr wrap="square" rtlCol="0">
            <a:spAutoFit/>
          </a:bodyPr>
          <a:lstStyle/>
          <a:p>
            <a:r>
              <a:rPr lang="en-US" sz="1400" b="1">
                <a:cs typeface="Times New Roman" panose="02020603050405020304" pitchFamily="18" charset="0"/>
              </a:rPr>
              <a:t>Contact</a:t>
            </a:r>
            <a:r>
              <a:rPr lang="en-US" sz="1400" b="1">
                <a:latin typeface="Times New Roman" panose="02020603050405020304" pitchFamily="18" charset="0"/>
                <a:cs typeface="Times New Roman" panose="02020603050405020304" pitchFamily="18" charset="0"/>
              </a:rPr>
              <a:t>:</a:t>
            </a:r>
          </a:p>
          <a:p>
            <a:r>
              <a:rPr lang="en-US" sz="1400">
                <a:cs typeface="Times New Roman" panose="02020603050405020304" pitchFamily="18" charset="0"/>
              </a:rPr>
              <a:t>Jassica Gauna- </a:t>
            </a:r>
            <a:r>
              <a:rPr lang="en-US" sz="1400" b="1" u="sng">
                <a:solidFill>
                  <a:srgbClr val="0000FF"/>
                </a:solidFill>
                <a:effectLst/>
                <a:ea typeface="Times New Roman" panose="02020603050405020304" pitchFamily="18" charset="0"/>
                <a:cs typeface="Times New Roman" panose="02020603050405020304" pitchFamily="18" charset="0"/>
                <a:hlinkClick r:id="rId2"/>
              </a:rPr>
              <a:t>jgauna@csub.edu</a:t>
            </a:r>
            <a:r>
              <a:rPr lang="en-US" sz="1400" b="1" u="sng">
                <a:solidFill>
                  <a:srgbClr val="0000FF"/>
                </a:solidFill>
                <a:effectLst/>
                <a:ea typeface="Times New Roman" panose="02020603050405020304" pitchFamily="18" charset="0"/>
                <a:cs typeface="Times New Roman" panose="02020603050405020304" pitchFamily="18" charset="0"/>
              </a:rPr>
              <a:t> </a:t>
            </a:r>
            <a:endParaRPr lang="en-US" sz="1400" b="1">
              <a:cs typeface="Times New Roman" panose="02020603050405020304" pitchFamily="18" charset="0"/>
            </a:endParaRPr>
          </a:p>
        </p:txBody>
      </p:sp>
      <p:sp>
        <p:nvSpPr>
          <p:cNvPr id="3" name="TextBox 2">
            <a:extLst>
              <a:ext uri="{FF2B5EF4-FFF2-40B4-BE49-F238E27FC236}">
                <a16:creationId xmlns:a16="http://schemas.microsoft.com/office/drawing/2014/main" id="{08948D89-0874-3187-1F8A-432A393DFF12}"/>
              </a:ext>
            </a:extLst>
          </p:cNvPr>
          <p:cNvSpPr txBox="1"/>
          <p:nvPr/>
        </p:nvSpPr>
        <p:spPr>
          <a:xfrm>
            <a:off x="1051364" y="1567831"/>
            <a:ext cx="9729411" cy="48320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spc="-15" dirty="0">
                <a:latin typeface="Times New Roman" panose="02020603050405020304" pitchFamily="18" charset="0"/>
                <a:cs typeface="Times New Roman" panose="02020603050405020304" pitchFamily="18" charset="0"/>
              </a:rPr>
              <a:t>Gift-in-Kind Acceptance</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rPr>
              <a:t>Non-cash donations (i.e. goods, equipment, property, services)</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hlinkClick r:id="rId3"/>
              </a:rPr>
              <a:t>GIK form </a:t>
            </a:r>
            <a:r>
              <a:rPr lang="en-US" sz="2200" spc="-15" dirty="0">
                <a:latin typeface="Times New Roman" panose="02020603050405020304" pitchFamily="18" charset="0"/>
                <a:cs typeface="Times New Roman" panose="02020603050405020304" pitchFamily="18" charset="0"/>
              </a:rPr>
              <a:t>must be submitted and approved by Foundation Executive Director </a:t>
            </a:r>
            <a:r>
              <a:rPr lang="en-US" sz="2200" u="sng" spc="-15" dirty="0">
                <a:latin typeface="Times New Roman" panose="02020603050405020304" pitchFamily="18" charset="0"/>
                <a:cs typeface="Times New Roman" panose="02020603050405020304" pitchFamily="18" charset="0"/>
              </a:rPr>
              <a:t>before</a:t>
            </a:r>
            <a:r>
              <a:rPr lang="en-US" sz="2200" spc="-15" dirty="0">
                <a:latin typeface="Times New Roman" panose="02020603050405020304" pitchFamily="18" charset="0"/>
                <a:cs typeface="Times New Roman" panose="02020603050405020304" pitchFamily="18" charset="0"/>
              </a:rPr>
              <a:t> accepting and receiving the gift</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hlinkClick r:id="rId4"/>
              </a:rPr>
              <a:t>Memo</a:t>
            </a:r>
            <a:r>
              <a:rPr lang="en-US" sz="2200" spc="-15" dirty="0">
                <a:latin typeface="Times New Roman" panose="02020603050405020304" pitchFamily="18" charset="0"/>
                <a:cs typeface="Times New Roman" panose="02020603050405020304" pitchFamily="18" charset="0"/>
              </a:rPr>
              <a:t> to campus with additional information</a:t>
            </a:r>
          </a:p>
          <a:p>
            <a:pPr lvl="1"/>
            <a:endParaRPr lang="en-US" sz="2200" spc="-15" dirty="0">
              <a:latin typeface="Times New Roman" panose="02020603050405020304" pitchFamily="18" charset="0"/>
              <a:cs typeface="Times New Roman" panose="02020603050405020304" pitchFamily="18" charset="0"/>
            </a:endParaRPr>
          </a:p>
          <a:p>
            <a:r>
              <a:rPr lang="en-US" sz="2200" b="1" spc="-15" dirty="0">
                <a:latin typeface="Times New Roman" panose="02020603050405020304" pitchFamily="18" charset="0"/>
                <a:cs typeface="Times New Roman" panose="02020603050405020304" pitchFamily="18" charset="0"/>
              </a:rPr>
              <a:t>Fundraising Events Sponsorships</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rPr>
              <a:t>Fundraising event approval </a:t>
            </a:r>
            <a:r>
              <a:rPr lang="en-US" sz="2200" spc="-15" dirty="0">
                <a:latin typeface="Times New Roman" panose="02020603050405020304" pitchFamily="18" charset="0"/>
                <a:cs typeface="Times New Roman" panose="02020603050405020304" pitchFamily="18" charset="0"/>
                <a:hlinkClick r:id="rId5"/>
              </a:rPr>
              <a:t>form</a:t>
            </a:r>
            <a:r>
              <a:rPr lang="en-US" sz="2200" spc="-15" dirty="0">
                <a:latin typeface="Times New Roman" panose="02020603050405020304" pitchFamily="18" charset="0"/>
                <a:cs typeface="Times New Roman" panose="02020603050405020304" pitchFamily="18" charset="0"/>
              </a:rPr>
              <a:t> required per CSU policy. </a:t>
            </a:r>
            <a:r>
              <a:rPr lang="en-US" sz="2200" spc="-15">
                <a:latin typeface="Times New Roman" panose="02020603050405020304" pitchFamily="18" charset="0"/>
                <a:cs typeface="Times New Roman" panose="02020603050405020304" pitchFamily="18" charset="0"/>
                <a:hlinkClick r:id="rId6"/>
              </a:rPr>
              <a:t>Memo</a:t>
            </a:r>
            <a:r>
              <a:rPr lang="en-US" sz="2200" spc="-15" dirty="0">
                <a:latin typeface="Times New Roman" panose="02020603050405020304" pitchFamily="18" charset="0"/>
                <a:cs typeface="Times New Roman" panose="02020603050405020304" pitchFamily="18" charset="0"/>
              </a:rPr>
              <a:t> available with additional information</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rPr>
              <a:t>Sponsorship packets must be reviewed by UA Accounting to evaluate benefits provided to sponsors for tax deductibility</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rPr>
              <a:t>CSUB Foundation </a:t>
            </a:r>
            <a:r>
              <a:rPr lang="en-US" sz="2200" u="sng" spc="-15" dirty="0">
                <a:latin typeface="Times New Roman" panose="02020603050405020304" pitchFamily="18" charset="0"/>
                <a:cs typeface="Times New Roman" panose="02020603050405020304" pitchFamily="18" charset="0"/>
              </a:rPr>
              <a:t>does not hold raffles </a:t>
            </a:r>
            <a:r>
              <a:rPr lang="en-US" sz="2200" spc="-15" dirty="0">
                <a:latin typeface="Times New Roman" panose="02020603050405020304" pitchFamily="18" charset="0"/>
                <a:cs typeface="Times New Roman" panose="02020603050405020304" pitchFamily="18" charset="0"/>
              </a:rPr>
              <a:t>due to State and IRS regulations and filing requirements </a:t>
            </a:r>
          </a:p>
          <a:p>
            <a:pPr marL="1371600" lvl="2" indent="-457200">
              <a:buFont typeface="Arial" panose="020B0604020202020204" pitchFamily="34" charset="0"/>
              <a:buChar char="•"/>
            </a:pPr>
            <a:endParaRPr lang="en-US" sz="2200" spc="-15"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2645626"/>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3C7CE-C1F9-B3BA-EFD8-2FE4B0ED2D77}"/>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226551C2-3679-01E0-7917-F0F5E040A6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5585D2C-DF8D-D488-9AA6-08522E4D85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F0E3599-9C84-FE0B-5E03-E1EFE1BF59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84B32A9-F699-AD8E-E231-65BE2A7C6C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7109D7A9-9105-65EB-290E-5010EC3C3E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73AACF18-091D-8BB2-B2B7-C64DE58691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2DBBD71D-4ED7-2D0B-3E8C-7E635F00A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BD8319AE-6AF4-B50F-83E1-F3B393CE38F7}"/>
              </a:ext>
            </a:extLst>
          </p:cNvPr>
          <p:cNvSpPr/>
          <p:nvPr/>
        </p:nvSpPr>
        <p:spPr>
          <a:xfrm>
            <a:off x="1904231" y="472521"/>
            <a:ext cx="8217098" cy="1200329"/>
          </a:xfrm>
          <a:prstGeom prst="rect">
            <a:avLst/>
          </a:prstGeom>
        </p:spPr>
        <p:txBody>
          <a:bodyPr wrap="square">
            <a:spAutoFit/>
          </a:bodyPr>
          <a:lstStyle/>
          <a:p>
            <a:pPr algn="ctr"/>
            <a:r>
              <a:rPr lang="en-US" sz="3600" b="1" dirty="0">
                <a:latin typeface="Times New Roman" panose="02020603050405020304" pitchFamily="18" charset="0"/>
                <a:cs typeface="Times New Roman" panose="02020603050405020304" pitchFamily="18" charset="0"/>
              </a:rPr>
              <a:t>SASEM   </a:t>
            </a:r>
          </a:p>
          <a:p>
            <a:endParaRPr lang="en-US" sz="3600" b="1" dirty="0">
              <a:latin typeface="Times New Roman" panose="02020603050405020304" pitchFamily="18" charset="0"/>
              <a:cs typeface="Times New Roman" panose="02020603050405020304" pitchFamily="18" charset="0"/>
            </a:endParaRPr>
          </a:p>
        </p:txBody>
      </p:sp>
      <p:sp>
        <p:nvSpPr>
          <p:cNvPr id="12" name="Content Placeholder 2">
            <a:extLst>
              <a:ext uri="{FF2B5EF4-FFF2-40B4-BE49-F238E27FC236}">
                <a16:creationId xmlns:a16="http://schemas.microsoft.com/office/drawing/2014/main" id="{D8B2F6FA-93D7-8C5D-DE8F-232E070B88AB}"/>
              </a:ext>
            </a:extLst>
          </p:cNvPr>
          <p:cNvSpPr txBox="1">
            <a:spLocks/>
          </p:cNvSpPr>
          <p:nvPr/>
        </p:nvSpPr>
        <p:spPr>
          <a:xfrm>
            <a:off x="616184" y="1340582"/>
            <a:ext cx="10864616" cy="43668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4BE58682-4F72-5463-C679-60B4EE9176AD}"/>
              </a:ext>
            </a:extLst>
          </p:cNvPr>
          <p:cNvSpPr txBox="1"/>
          <p:nvPr/>
        </p:nvSpPr>
        <p:spPr>
          <a:xfrm>
            <a:off x="297951" y="6129977"/>
            <a:ext cx="6010382" cy="523220"/>
          </a:xfrm>
          <a:prstGeom prst="rect">
            <a:avLst/>
          </a:prstGeom>
          <a:noFill/>
        </p:spPr>
        <p:txBody>
          <a:bodyPr wrap="square" rtlCol="0">
            <a:spAutoFit/>
          </a:bodyPr>
          <a:lstStyle/>
          <a:p>
            <a:r>
              <a:rPr lang="en-US" sz="1400" b="1" dirty="0">
                <a:cs typeface="Times New Roman" panose="02020603050405020304" pitchFamily="18" charset="0"/>
              </a:rPr>
              <a:t>Contact</a:t>
            </a:r>
            <a:r>
              <a:rPr lang="en-US" sz="1400" b="1" dirty="0">
                <a:latin typeface="Times New Roman" panose="02020603050405020304" pitchFamily="18" charset="0"/>
                <a:cs typeface="Times New Roman" panose="02020603050405020304" pitchFamily="18" charset="0"/>
              </a:rPr>
              <a:t>:</a:t>
            </a:r>
          </a:p>
          <a:p>
            <a:r>
              <a:rPr lang="en-US" sz="1400" dirty="0">
                <a:cs typeface="Times New Roman" panose="02020603050405020304" pitchFamily="18" charset="0"/>
              </a:rPr>
              <a:t>Elizabeth Walker – </a:t>
            </a:r>
            <a:r>
              <a:rPr lang="en-US" sz="1400" b="1" dirty="0">
                <a:solidFill>
                  <a:schemeClr val="accent1">
                    <a:lumMod val="75000"/>
                  </a:schemeClr>
                </a:solidFill>
                <a:cs typeface="Times New Roman" panose="02020603050405020304" pitchFamily="18" charset="0"/>
              </a:rPr>
              <a:t>ewalker17@gmail.com</a:t>
            </a:r>
            <a:r>
              <a:rPr lang="en-US" sz="1400" b="1" u="sng" dirty="0">
                <a:solidFill>
                  <a:schemeClr val="accent1">
                    <a:lumMod val="75000"/>
                  </a:schemeClr>
                </a:solidFill>
                <a:effectLst/>
                <a:ea typeface="Times New Roman" panose="02020603050405020304" pitchFamily="18" charset="0"/>
                <a:cs typeface="Times New Roman" panose="02020603050405020304" pitchFamily="18" charset="0"/>
              </a:rPr>
              <a:t> </a:t>
            </a:r>
            <a:endParaRPr lang="en-US" sz="1400" b="1" dirty="0">
              <a:solidFill>
                <a:schemeClr val="accent1">
                  <a:lumMod val="75000"/>
                </a:schemeClr>
              </a:solidFill>
              <a:cs typeface="Times New Roman" panose="02020603050405020304" pitchFamily="18" charset="0"/>
            </a:endParaRPr>
          </a:p>
        </p:txBody>
      </p:sp>
      <p:sp>
        <p:nvSpPr>
          <p:cNvPr id="3" name="TextBox 2">
            <a:extLst>
              <a:ext uri="{FF2B5EF4-FFF2-40B4-BE49-F238E27FC236}">
                <a16:creationId xmlns:a16="http://schemas.microsoft.com/office/drawing/2014/main" id="{D649054F-2415-B932-CF0B-53F025CE24C8}"/>
              </a:ext>
            </a:extLst>
          </p:cNvPr>
          <p:cNvSpPr txBox="1"/>
          <p:nvPr/>
        </p:nvSpPr>
        <p:spPr>
          <a:xfrm>
            <a:off x="1051364" y="1567831"/>
            <a:ext cx="9729411" cy="477053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spc="-15" dirty="0">
                <a:latin typeface="Times New Roman" panose="02020603050405020304" pitchFamily="18" charset="0"/>
                <a:cs typeface="Times New Roman" panose="02020603050405020304" pitchFamily="18" charset="0"/>
              </a:rPr>
              <a:t>Instructional Related Activities-MSI01 (IRA)</a:t>
            </a:r>
          </a:p>
          <a:p>
            <a:r>
              <a:rPr lang="en-US" sz="2200" b="1" spc="-15" dirty="0">
                <a:latin typeface="Times New Roman" panose="02020603050405020304" pitchFamily="18" charset="0"/>
                <a:cs typeface="Times New Roman" panose="02020603050405020304" pitchFamily="18" charset="0"/>
              </a:rPr>
              <a:t>Travel Deadlines</a:t>
            </a:r>
          </a:p>
          <a:p>
            <a:pPr marL="914400" lvl="1" indent="-457200">
              <a:buFont typeface="Arial" panose="020B0604020202020204" pitchFamily="34" charset="0"/>
              <a:buChar char="•"/>
            </a:pPr>
            <a:r>
              <a:rPr lang="en-US" sz="2000" spc="-15" dirty="0">
                <a:latin typeface="Times New Roman" panose="02020603050405020304" pitchFamily="18" charset="0"/>
                <a:cs typeface="Times New Roman" panose="02020603050405020304" pitchFamily="18" charset="0"/>
              </a:rPr>
              <a:t>Concur FY 25/26 travel claims through April 30, 2026 must be submitted by May 29, 2026.</a:t>
            </a:r>
          </a:p>
          <a:p>
            <a:pPr marL="914400" lvl="1" indent="-457200">
              <a:buFont typeface="Arial" panose="020B0604020202020204" pitchFamily="34" charset="0"/>
              <a:buChar char="•"/>
            </a:pPr>
            <a:r>
              <a:rPr lang="en-US" sz="2000" spc="-15" dirty="0">
                <a:latin typeface="Times New Roman" panose="02020603050405020304" pitchFamily="18" charset="0"/>
                <a:cs typeface="Times New Roman" panose="02020603050405020304" pitchFamily="18" charset="0"/>
              </a:rPr>
              <a:t>Travel Accruals for travel from May 1- June 30, 2026 must be submitted by June 1, 2026.</a:t>
            </a:r>
          </a:p>
          <a:p>
            <a:pPr lvl="1"/>
            <a:endParaRPr lang="en-US" sz="2000" spc="-15" dirty="0">
              <a:latin typeface="Times New Roman" panose="02020603050405020304" pitchFamily="18" charset="0"/>
              <a:cs typeface="Times New Roman" panose="02020603050405020304" pitchFamily="18" charset="0"/>
            </a:endParaRPr>
          </a:p>
          <a:p>
            <a:r>
              <a:rPr lang="en-US" sz="2000" b="1" spc="-15" dirty="0">
                <a:latin typeface="Times New Roman" panose="02020603050405020304" pitchFamily="18" charset="0"/>
                <a:cs typeface="Times New Roman" panose="02020603050405020304" pitchFamily="18" charset="0"/>
              </a:rPr>
              <a:t>Journal Entries</a:t>
            </a:r>
          </a:p>
          <a:p>
            <a:pPr marL="914400" lvl="1" indent="-457200">
              <a:buFont typeface="Arial" panose="020B0604020202020204" pitchFamily="34" charset="0"/>
              <a:buChar char="•"/>
            </a:pPr>
            <a:r>
              <a:rPr lang="en-US" sz="2000" spc="-15" dirty="0">
                <a:latin typeface="Times New Roman" panose="02020603050405020304" pitchFamily="18" charset="0"/>
                <a:cs typeface="Times New Roman" panose="02020603050405020304" pitchFamily="18" charset="0"/>
              </a:rPr>
              <a:t>April expense transfers must be submitted by May 4, 2026. </a:t>
            </a:r>
          </a:p>
          <a:p>
            <a:pPr marL="914400" lvl="1" indent="-457200">
              <a:buFont typeface="Arial" panose="020B0604020202020204" pitchFamily="34" charset="0"/>
              <a:buChar char="•"/>
            </a:pPr>
            <a:r>
              <a:rPr lang="en-US" sz="2000" spc="-15" dirty="0">
                <a:latin typeface="Times New Roman" panose="02020603050405020304" pitchFamily="18" charset="0"/>
                <a:cs typeface="Times New Roman" panose="02020603050405020304" pitchFamily="18" charset="0"/>
              </a:rPr>
              <a:t>May expense transfers must be submitted by June 4, 2026</a:t>
            </a:r>
          </a:p>
          <a:p>
            <a:pPr marL="914400" lvl="1" indent="-457200">
              <a:buFont typeface="Arial" panose="020B0604020202020204" pitchFamily="34" charset="0"/>
              <a:buChar char="•"/>
            </a:pPr>
            <a:r>
              <a:rPr lang="en-US" sz="2000" spc="-15" dirty="0">
                <a:latin typeface="Times New Roman" panose="02020603050405020304" pitchFamily="18" charset="0"/>
                <a:cs typeface="Times New Roman" panose="02020603050405020304" pitchFamily="18" charset="0"/>
              </a:rPr>
              <a:t>No additional expense transfers will be processed following June 4, 2026, including </a:t>
            </a:r>
            <a:r>
              <a:rPr lang="en-US" sz="2000" spc="-15" dirty="0" err="1">
                <a:latin typeface="Times New Roman" panose="02020603050405020304" pitchFamily="18" charset="0"/>
                <a:cs typeface="Times New Roman" panose="02020603050405020304" pitchFamily="18" charset="0"/>
              </a:rPr>
              <a:t>Procard</a:t>
            </a:r>
            <a:r>
              <a:rPr lang="en-US" sz="2000" spc="-15" dirty="0">
                <a:latin typeface="Times New Roman" panose="02020603050405020304" pitchFamily="18" charset="0"/>
                <a:cs typeface="Times New Roman" panose="02020603050405020304" pitchFamily="18" charset="0"/>
              </a:rPr>
              <a:t> transactions related to an IRA activity but posted to a non-IRA fund.</a:t>
            </a:r>
          </a:p>
          <a:p>
            <a:pPr marL="914400" lvl="1" indent="-457200">
              <a:buFont typeface="Arial" panose="020B0604020202020204" pitchFamily="34" charset="0"/>
              <a:buChar char="•"/>
            </a:pPr>
            <a:r>
              <a:rPr lang="en-US" sz="2000" spc="-15" dirty="0">
                <a:latin typeface="Times New Roman" panose="02020603050405020304" pitchFamily="18" charset="0"/>
                <a:cs typeface="Times New Roman" panose="02020603050405020304" pitchFamily="18" charset="0"/>
              </a:rPr>
              <a:t>Once deadlines pass, unique project codes will be deactivated and will not be able to be used.</a:t>
            </a:r>
          </a:p>
          <a:p>
            <a:pPr marL="914400" lvl="1" indent="-457200">
              <a:buFont typeface="Arial" panose="020B0604020202020204" pitchFamily="34" charset="0"/>
              <a:buChar char="•"/>
            </a:pPr>
            <a:r>
              <a:rPr lang="en-US" sz="2000" spc="-15" dirty="0">
                <a:latin typeface="Times New Roman" panose="02020603050405020304" pitchFamily="18" charset="0"/>
                <a:cs typeface="Times New Roman" panose="02020603050405020304" pitchFamily="18" charset="0"/>
              </a:rPr>
              <a:t>Please ensure all expenses are in alignment with approved </a:t>
            </a:r>
            <a:r>
              <a:rPr lang="en-US" sz="2000" spc="-15">
                <a:latin typeface="Times New Roman" panose="02020603050405020304" pitchFamily="18" charset="0"/>
                <a:cs typeface="Times New Roman" panose="02020603050405020304" pitchFamily="18" charset="0"/>
              </a:rPr>
              <a:t>grant requests.</a:t>
            </a:r>
            <a:endParaRPr lang="en-US" sz="2000" spc="-15"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8806418"/>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063915" y="371250"/>
            <a:ext cx="7191612"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Payment Services  </a:t>
            </a:r>
          </a:p>
          <a:p>
            <a:endParaRPr lang="en-US" sz="3600" b="1">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713FA7AB-2B28-49BF-94F7-F73851E1165F}"/>
              </a:ext>
            </a:extLst>
          </p:cNvPr>
          <p:cNvSpPr/>
          <p:nvPr/>
        </p:nvSpPr>
        <p:spPr>
          <a:xfrm>
            <a:off x="335275" y="1201175"/>
            <a:ext cx="11433053" cy="5970865"/>
          </a:xfrm>
          <a:prstGeom prst="rect">
            <a:avLst/>
          </a:prstGeom>
        </p:spPr>
        <p:txBody>
          <a:bodyPr wrap="square">
            <a:spAutoFit/>
          </a:bodyPr>
          <a:lstStyle/>
          <a:p>
            <a:pPr marL="489584"/>
            <a:r>
              <a:rPr lang="en-US" sz="2200" b="1" dirty="0">
                <a:latin typeface="Times New Roman" panose="02020603050405020304" pitchFamily="18" charset="0"/>
                <a:cs typeface="Times New Roman" panose="02020603050405020304" pitchFamily="18" charset="0"/>
              </a:rPr>
              <a:t>                   All communication should be submitted to </a:t>
            </a:r>
            <a:r>
              <a:rPr lang="en-US" sz="2200" b="1" dirty="0">
                <a:solidFill>
                  <a:srgbClr val="0000FF"/>
                </a:solidFill>
                <a:latin typeface="Times New Roman" panose="02020603050405020304" pitchFamily="18" charset="0"/>
                <a:cs typeface="Times New Roman" panose="02020603050405020304" pitchFamily="18" charset="0"/>
              </a:rPr>
              <a:t>accounts_payable@csub.edu</a:t>
            </a:r>
            <a:endParaRPr lang="en-US" sz="2200" dirty="0">
              <a:latin typeface="Times New Roman" panose="02020603050405020304" pitchFamily="18" charset="0"/>
              <a:cs typeface="Times New Roman" panose="02020603050405020304" pitchFamily="18" charset="0"/>
            </a:endParaRPr>
          </a:p>
          <a:p>
            <a:pPr marL="1840230" marR="5080" indent="-1828800">
              <a:spcBef>
                <a:spcPts val="5"/>
              </a:spcBef>
            </a:pPr>
            <a:endParaRPr lang="en-US" sz="2200" dirty="0">
              <a:latin typeface="Times New Roman" panose="02020603050405020304" pitchFamily="18" charset="0"/>
              <a:cs typeface="Times New Roman" panose="02020603050405020304" pitchFamily="18" charset="0"/>
            </a:endParaRPr>
          </a:p>
          <a:p>
            <a:pPr marL="1840230" marR="5080" indent="-1828800">
              <a:spcBef>
                <a:spcPts val="5"/>
              </a:spcBef>
            </a:pPr>
            <a:r>
              <a:rPr lang="en-US" sz="2200" dirty="0">
                <a:latin typeface="Times New Roman" panose="02020603050405020304" pitchFamily="18" charset="0"/>
                <a:cs typeface="Times New Roman" panose="02020603050405020304" pitchFamily="18" charset="0"/>
              </a:rPr>
              <a:t>May 1:	Direct Pays and invoices through April 30</a:t>
            </a:r>
            <a:r>
              <a:rPr lang="en-US" sz="2200" baseline="30000" dirty="0">
                <a:latin typeface="Times New Roman" panose="02020603050405020304" pitchFamily="18" charset="0"/>
                <a:cs typeface="Times New Roman" panose="02020603050405020304" pitchFamily="18" charset="0"/>
              </a:rPr>
              <a:t>th</a:t>
            </a:r>
            <a:r>
              <a:rPr lang="en-US" sz="2200" dirty="0">
                <a:latin typeface="Times New Roman" panose="02020603050405020304" pitchFamily="18" charset="0"/>
                <a:cs typeface="Times New Roman" panose="02020603050405020304" pitchFamily="18" charset="0"/>
              </a:rPr>
              <a:t> are due</a:t>
            </a:r>
          </a:p>
          <a:p>
            <a:pPr marL="1840230" marR="5080" indent="-1828800">
              <a:spcBef>
                <a:spcPts val="5"/>
              </a:spcBef>
            </a:pPr>
            <a:endParaRPr lang="en-US" sz="900" dirty="0">
              <a:latin typeface="Times New Roman" panose="02020603050405020304" pitchFamily="18" charset="0"/>
              <a:cs typeface="Times New Roman" panose="02020603050405020304" pitchFamily="18" charset="0"/>
            </a:endParaRPr>
          </a:p>
          <a:p>
            <a:pPr marL="1828800" marR="5080" indent="-1828800">
              <a:spcBef>
                <a:spcPts val="5"/>
              </a:spcBef>
            </a:pPr>
            <a:r>
              <a:rPr lang="en-US" sz="2200" dirty="0">
                <a:latin typeface="Times New Roman" panose="02020603050405020304" pitchFamily="18" charset="0"/>
                <a:cs typeface="Times New Roman" panose="02020603050405020304" pitchFamily="18" charset="0"/>
              </a:rPr>
              <a:t>May 13:	All </a:t>
            </a:r>
            <a:r>
              <a:rPr lang="en-US" sz="2200" u="sng" dirty="0">
                <a:latin typeface="Times New Roman" panose="02020603050405020304" pitchFamily="18" charset="0"/>
                <a:cs typeface="Times New Roman" panose="02020603050405020304" pitchFamily="18" charset="0"/>
              </a:rPr>
              <a:t>paper</a:t>
            </a:r>
            <a:r>
              <a:rPr lang="en-US" sz="2200" dirty="0">
                <a:latin typeface="Times New Roman" panose="02020603050405020304" pitchFamily="18" charset="0"/>
                <a:cs typeface="Times New Roman" panose="02020603050405020304" pitchFamily="18" charset="0"/>
              </a:rPr>
              <a:t> FY 25/26 travel claims for travel occurring before April 1, 2026</a:t>
            </a:r>
          </a:p>
          <a:p>
            <a:pPr marL="1828800" marR="5080" indent="-1828800">
              <a:spcBef>
                <a:spcPts val="5"/>
              </a:spcBef>
            </a:pPr>
            <a:r>
              <a:rPr lang="en-US" sz="2200" dirty="0">
                <a:latin typeface="Times New Roman" panose="02020603050405020304" pitchFamily="18" charset="0"/>
                <a:cs typeface="Times New Roman" panose="02020603050405020304" pitchFamily="18" charset="0"/>
              </a:rPr>
              <a:t>	</a:t>
            </a:r>
            <a:r>
              <a:rPr lang="en-US" sz="2200" i="1" dirty="0">
                <a:latin typeface="Times New Roman" panose="02020603050405020304" pitchFamily="18" charset="0"/>
                <a:cs typeface="Times New Roman" panose="02020603050405020304" pitchFamily="18" charset="0"/>
              </a:rPr>
              <a:t>Paper travel claims will </a:t>
            </a:r>
            <a:r>
              <a:rPr lang="en-US" sz="2200" b="1" i="1" dirty="0">
                <a:latin typeface="Times New Roman" panose="02020603050405020304" pitchFamily="18" charset="0"/>
                <a:cs typeface="Times New Roman" panose="02020603050405020304" pitchFamily="18" charset="0"/>
              </a:rPr>
              <a:t>not</a:t>
            </a:r>
            <a:r>
              <a:rPr lang="en-US" sz="2200" i="1" dirty="0">
                <a:latin typeface="Times New Roman" panose="02020603050405020304" pitchFamily="18" charset="0"/>
                <a:cs typeface="Times New Roman" panose="02020603050405020304" pitchFamily="18" charset="0"/>
              </a:rPr>
              <a:t> be accepted for travel occurring after April 1</a:t>
            </a:r>
            <a:r>
              <a:rPr lang="en-US" sz="2200" i="1" baseline="30000" dirty="0">
                <a:latin typeface="Times New Roman" panose="02020603050405020304" pitchFamily="18" charset="0"/>
                <a:cs typeface="Times New Roman" panose="02020603050405020304" pitchFamily="18" charset="0"/>
              </a:rPr>
              <a:t>st</a:t>
            </a:r>
            <a:r>
              <a:rPr lang="en-US" sz="2200" i="1" dirty="0">
                <a:latin typeface="Times New Roman" panose="02020603050405020304" pitchFamily="18" charset="0"/>
                <a:cs typeface="Times New Roman" panose="02020603050405020304" pitchFamily="18" charset="0"/>
              </a:rPr>
              <a:t>.</a:t>
            </a:r>
          </a:p>
          <a:p>
            <a:pPr marL="1828800" marR="5080" indent="-1828800">
              <a:spcBef>
                <a:spcPts val="5"/>
              </a:spcBef>
            </a:pPr>
            <a:endParaRPr lang="en-US" sz="900" dirty="0">
              <a:latin typeface="Times New Roman" panose="02020603050405020304" pitchFamily="18" charset="0"/>
              <a:cs typeface="Times New Roman" panose="02020603050405020304" pitchFamily="18" charset="0"/>
            </a:endParaRPr>
          </a:p>
          <a:p>
            <a:pPr marL="1840230" marR="5080" indent="-1828800">
              <a:spcBef>
                <a:spcPts val="5"/>
              </a:spcBef>
            </a:pPr>
            <a:r>
              <a:rPr lang="en-US" sz="2200" dirty="0">
                <a:latin typeface="Times New Roman" panose="02020603050405020304" pitchFamily="18" charset="0"/>
                <a:cs typeface="Times New Roman" panose="02020603050405020304" pitchFamily="18" charset="0"/>
              </a:rPr>
              <a:t>May 29:	All </a:t>
            </a:r>
            <a:r>
              <a:rPr lang="en-US" sz="2200" u="sng" dirty="0">
                <a:latin typeface="Times New Roman" panose="02020603050405020304" pitchFamily="18" charset="0"/>
                <a:cs typeface="Times New Roman" panose="02020603050405020304" pitchFamily="18" charset="0"/>
              </a:rPr>
              <a:t>Concur</a:t>
            </a:r>
            <a:r>
              <a:rPr lang="en-US" sz="2200" dirty="0">
                <a:latin typeface="Times New Roman" panose="02020603050405020304" pitchFamily="18" charset="0"/>
                <a:cs typeface="Times New Roman" panose="02020603050405020304" pitchFamily="18" charset="0"/>
              </a:rPr>
              <a:t> FY 25/26 travel claims for travel occurring through April 30, 2026</a:t>
            </a:r>
          </a:p>
          <a:p>
            <a:pPr marL="1840230" marR="5080" indent="-1828800">
              <a:spcBef>
                <a:spcPts val="5"/>
              </a:spcBef>
            </a:pPr>
            <a:endParaRPr lang="en-US" sz="900" dirty="0">
              <a:latin typeface="Times New Roman" panose="02020603050405020304" pitchFamily="18" charset="0"/>
              <a:cs typeface="Times New Roman" panose="02020603050405020304" pitchFamily="18" charset="0"/>
            </a:endParaRPr>
          </a:p>
          <a:p>
            <a:pPr marL="1840230" marR="5080" indent="-1828800">
              <a:spcBef>
                <a:spcPts val="5"/>
              </a:spcBef>
            </a:pPr>
            <a:r>
              <a:rPr lang="en-US" sz="2200" dirty="0">
                <a:latin typeface="Times New Roman" panose="02020603050405020304" pitchFamily="18" charset="0"/>
                <a:cs typeface="Times New Roman" panose="02020603050405020304" pitchFamily="18" charset="0"/>
              </a:rPr>
              <a:t>June 1:	</a:t>
            </a:r>
            <a:r>
              <a:rPr lang="en-US" sz="2200" spc="-5" dirty="0">
                <a:latin typeface="Times New Roman" panose="02020603050405020304" pitchFamily="18" charset="0"/>
                <a:cs typeface="Times New Roman" panose="02020603050405020304" pitchFamily="18" charset="0"/>
              </a:rPr>
              <a:t>May </a:t>
            </a:r>
            <a:r>
              <a:rPr lang="en-US" sz="2200" spc="-10" dirty="0">
                <a:latin typeface="Times New Roman" panose="02020603050405020304" pitchFamily="18" charset="0"/>
                <a:cs typeface="Times New Roman" panose="02020603050405020304" pitchFamily="18" charset="0"/>
              </a:rPr>
              <a:t>AP paperwork due</a:t>
            </a:r>
          </a:p>
          <a:p>
            <a:pPr marL="1840230" marR="5080" indent="-1828800">
              <a:spcBef>
                <a:spcPts val="5"/>
              </a:spcBef>
            </a:pPr>
            <a:endParaRPr lang="en-US" sz="900" spc="-10" dirty="0">
              <a:latin typeface="Times New Roman" panose="02020603050405020304" pitchFamily="18" charset="0"/>
              <a:cs typeface="Times New Roman" panose="02020603050405020304" pitchFamily="18" charset="0"/>
            </a:endParaRPr>
          </a:p>
          <a:p>
            <a:pPr marL="1840230" marR="5080" indent="-1828800">
              <a:spcBef>
                <a:spcPts val="5"/>
              </a:spcBef>
            </a:pPr>
            <a:r>
              <a:rPr lang="en-US" sz="2200" spc="-5" dirty="0">
                <a:latin typeface="Times New Roman" panose="02020603050405020304" pitchFamily="18" charset="0"/>
                <a:cs typeface="Times New Roman" panose="02020603050405020304" pitchFamily="18" charset="0"/>
              </a:rPr>
              <a:t>June 1:	Accruals for travel due. A </a:t>
            </a:r>
            <a:r>
              <a:rPr lang="en-US" sz="2200" u="sng" dirty="0">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2"/>
              </a:rPr>
              <a:t>FY25-26 Travel Accrual PowerForm</a:t>
            </a:r>
            <a:r>
              <a:rPr lang="en-US" sz="2200" u="sng"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200" spc="-5" dirty="0">
                <a:latin typeface="Times New Roman" panose="02020603050405020304" pitchFamily="18" charset="0"/>
                <a:cs typeface="Times New Roman" panose="02020603050405020304" pitchFamily="18" charset="0"/>
              </a:rPr>
              <a:t>must be submitted.</a:t>
            </a:r>
            <a:r>
              <a:rPr lang="en-US" sz="2200" spc="-5" dirty="0">
                <a:solidFill>
                  <a:srgbClr val="FF0000"/>
                </a:solidFill>
                <a:latin typeface="Times New Roman" panose="02020603050405020304" pitchFamily="18" charset="0"/>
                <a:cs typeface="Times New Roman" panose="02020603050405020304" pitchFamily="18" charset="0"/>
              </a:rPr>
              <a:t>*</a:t>
            </a:r>
            <a:endParaRPr lang="en-US" sz="2200" spc="-10" dirty="0">
              <a:solidFill>
                <a:srgbClr val="FF0000"/>
              </a:solidFill>
              <a:latin typeface="Times New Roman" panose="02020603050405020304" pitchFamily="18" charset="0"/>
              <a:cs typeface="Times New Roman" panose="02020603050405020304" pitchFamily="18" charset="0"/>
            </a:endParaRPr>
          </a:p>
          <a:p>
            <a:pPr marL="1840230" marR="5080" indent="-1828800">
              <a:spcBef>
                <a:spcPts val="5"/>
              </a:spcBef>
            </a:pPr>
            <a:endParaRPr lang="en-US" sz="1000" spc="-10" dirty="0">
              <a:latin typeface="Times New Roman" panose="02020603050405020304" pitchFamily="18" charset="0"/>
              <a:cs typeface="Times New Roman" panose="02020603050405020304" pitchFamily="18" charset="0"/>
            </a:endParaRPr>
          </a:p>
          <a:p>
            <a:pPr marL="1840230" marR="5080" indent="-1828800">
              <a:spcBef>
                <a:spcPts val="5"/>
              </a:spcBef>
            </a:pPr>
            <a:r>
              <a:rPr lang="en-US" sz="2200" spc="-10" dirty="0">
                <a:latin typeface="Times New Roman" panose="02020603050405020304" pitchFamily="18" charset="0"/>
                <a:cs typeface="Times New Roman" panose="02020603050405020304" pitchFamily="18" charset="0"/>
              </a:rPr>
              <a:t>June 4:	All FY24/25 AP paperwork due</a:t>
            </a:r>
            <a:endParaRPr lang="en-US" sz="2200" spc="-5" dirty="0">
              <a:latin typeface="Times New Roman" panose="02020603050405020304" pitchFamily="18" charset="0"/>
              <a:cs typeface="Times New Roman" panose="02020603050405020304" pitchFamily="18" charset="0"/>
            </a:endParaRPr>
          </a:p>
          <a:p>
            <a:pPr marL="1840230" marR="5080" indent="-1828800">
              <a:spcBef>
                <a:spcPts val="5"/>
              </a:spcBef>
            </a:pPr>
            <a:r>
              <a:rPr lang="en-US" sz="2200" spc="-5" dirty="0">
                <a:latin typeface="Times New Roman" panose="02020603050405020304" pitchFamily="18" charset="0"/>
                <a:cs typeface="Times New Roman" panose="02020603050405020304" pitchFamily="18" charset="0"/>
              </a:rPr>
              <a:t>      </a:t>
            </a:r>
          </a:p>
          <a:p>
            <a:pPr marL="457200" marR="5080" indent="-446088">
              <a:spcBef>
                <a:spcPts val="5"/>
              </a:spcBef>
            </a:pPr>
            <a:r>
              <a:rPr lang="en-US" sz="2200" spc="-5" dirty="0">
                <a:latin typeface="Times New Roman" panose="02020603050405020304" pitchFamily="18" charset="0"/>
                <a:cs typeface="Times New Roman" panose="02020603050405020304" pitchFamily="18" charset="0"/>
              </a:rPr>
              <a:t>     </a:t>
            </a:r>
            <a:r>
              <a:rPr lang="en-US" sz="2200" spc="-5" dirty="0">
                <a:solidFill>
                  <a:srgbClr val="FF0000"/>
                </a:solidFill>
                <a:latin typeface="Times New Roman" panose="02020603050405020304" pitchFamily="18" charset="0"/>
                <a:cs typeface="Times New Roman" panose="02020603050405020304" pitchFamily="18" charset="0"/>
              </a:rPr>
              <a:t>*No travel ending before April 6, 2026 will be accrued because CSU policy requires travel claims to be submitted no later than 60 days after the end of travel. Please accrue only out of pocket expenditures as any Concur credit card charges will be accrued on our end.</a:t>
            </a:r>
          </a:p>
          <a:p>
            <a:pPr marL="1840230" marR="5080" indent="-1828800" algn="ctr">
              <a:spcBef>
                <a:spcPts val="5"/>
              </a:spcBef>
            </a:pPr>
            <a:endParaRPr lang="en-US" sz="3000" b="1" spc="-5" dirty="0">
              <a:latin typeface="Calibri"/>
              <a:cs typeface="Calibri"/>
            </a:endParaRPr>
          </a:p>
          <a:p>
            <a:pPr marL="1840230" marR="5080" indent="-1828800" algn="ctr">
              <a:spcBef>
                <a:spcPts val="5"/>
              </a:spcBef>
            </a:pPr>
            <a:endParaRPr lang="en-US" sz="2000" spc="-5" dirty="0">
              <a:latin typeface="Calibri"/>
              <a:cs typeface="Calibri"/>
            </a:endParaRPr>
          </a:p>
        </p:txBody>
      </p:sp>
    </p:spTree>
    <p:extLst>
      <p:ext uri="{BB962C8B-B14F-4D97-AF65-F5344CB8AC3E}">
        <p14:creationId xmlns:p14="http://schemas.microsoft.com/office/powerpoint/2010/main" val="3453586307"/>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133261" y="361199"/>
            <a:ext cx="7191612"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Payment Services  </a:t>
            </a:r>
          </a:p>
          <a:p>
            <a:endParaRPr lang="en-US" sz="3600" b="1">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ABB12B4C-3C7C-865A-6E4E-54F9C8787F96}"/>
              </a:ext>
            </a:extLst>
          </p:cNvPr>
          <p:cNvSpPr txBox="1"/>
          <p:nvPr/>
        </p:nvSpPr>
        <p:spPr>
          <a:xfrm>
            <a:off x="1214325" y="1705451"/>
            <a:ext cx="10172685" cy="3877985"/>
          </a:xfrm>
          <a:prstGeom prst="rect">
            <a:avLst/>
          </a:prstGeom>
          <a:noFill/>
        </p:spPr>
        <p:txBody>
          <a:bodyPr wrap="square" rtlCol="0">
            <a:spAutoFit/>
          </a:bodyPr>
          <a:lstStyle/>
          <a:p>
            <a:endParaRPr lang="en-US" sz="2400" spc="-10" dirty="0">
              <a:latin typeface="Times New Roman" panose="02020603050405020304" pitchFamily="18" charset="0"/>
              <a:cs typeface="Times New Roman" panose="02020603050405020304" pitchFamily="18" charset="0"/>
            </a:endParaRPr>
          </a:p>
          <a:p>
            <a:r>
              <a:rPr lang="en-US" sz="2400" b="1" spc="-10" dirty="0">
                <a:latin typeface="Times New Roman" panose="02020603050405020304" pitchFamily="18" charset="0"/>
                <a:cs typeface="Times New Roman" panose="02020603050405020304" pitchFamily="18" charset="0"/>
              </a:rPr>
              <a:t>Note: </a:t>
            </a:r>
          </a:p>
          <a:p>
            <a:r>
              <a:rPr lang="en-US" sz="2400" spc="-5" dirty="0">
                <a:latin typeface="Times New Roman" panose="02020603050405020304" pitchFamily="18" charset="0"/>
                <a:cs typeface="Times New Roman" panose="02020603050405020304" pitchFamily="18" charset="0"/>
              </a:rPr>
              <a:t>Paperwork received after the deadlines may not be accrued or paid before year-end. </a:t>
            </a:r>
          </a:p>
          <a:p>
            <a:endParaRPr lang="en-US" sz="2400" spc="-10" dirty="0">
              <a:latin typeface="Times New Roman" panose="02020603050405020304" pitchFamily="18" charset="0"/>
              <a:cs typeface="Times New Roman" panose="02020603050405020304" pitchFamily="18" charset="0"/>
            </a:endParaRPr>
          </a:p>
          <a:p>
            <a:r>
              <a:rPr lang="en-US" sz="2400" spc="-10" dirty="0">
                <a:latin typeface="Times New Roman" panose="02020603050405020304" pitchFamily="18" charset="0"/>
                <a:cs typeface="Times New Roman" panose="02020603050405020304" pitchFamily="18" charset="0"/>
              </a:rPr>
              <a:t>If you submit a travel claim before June 30</a:t>
            </a:r>
            <a:r>
              <a:rPr lang="en-US" sz="2400" spc="-10" baseline="30000" dirty="0">
                <a:latin typeface="Times New Roman" panose="02020603050405020304" pitchFamily="18" charset="0"/>
                <a:cs typeface="Times New Roman" panose="02020603050405020304" pitchFamily="18" charset="0"/>
              </a:rPr>
              <a:t>th</a:t>
            </a:r>
            <a:r>
              <a:rPr lang="en-US" sz="2400" spc="-10" dirty="0">
                <a:latin typeface="Times New Roman" panose="02020603050405020304" pitchFamily="18" charset="0"/>
                <a:cs typeface="Times New Roman" panose="02020603050405020304" pitchFamily="18" charset="0"/>
              </a:rPr>
              <a:t> that was submitted on a Travel Accrual Form, please note that prominently on the claim &amp; attach a copy of the accrual form as the first page of the travel claim. </a:t>
            </a:r>
          </a:p>
          <a:p>
            <a:endParaRPr lang="en-US" sz="800" b="1" u="sng" spc="-10" dirty="0">
              <a:latin typeface="Calibri"/>
              <a:cs typeface="Calibri"/>
            </a:endParaRPr>
          </a:p>
          <a:p>
            <a:endParaRPr lang="en-US" sz="2000" dirty="0"/>
          </a:p>
          <a:p>
            <a:endParaRPr lang="en-US" sz="800" dirty="0"/>
          </a:p>
          <a:p>
            <a:endParaRPr lang="en-US" dirty="0"/>
          </a:p>
        </p:txBody>
      </p:sp>
      <p:sp>
        <p:nvSpPr>
          <p:cNvPr id="3" name="TextBox 2">
            <a:extLst>
              <a:ext uri="{FF2B5EF4-FFF2-40B4-BE49-F238E27FC236}">
                <a16:creationId xmlns:a16="http://schemas.microsoft.com/office/drawing/2014/main" id="{29FF48DB-F053-A24B-9B5D-BBD3AAACD483}"/>
              </a:ext>
            </a:extLst>
          </p:cNvPr>
          <p:cNvSpPr txBox="1"/>
          <p:nvPr/>
        </p:nvSpPr>
        <p:spPr>
          <a:xfrm>
            <a:off x="344747" y="5602380"/>
            <a:ext cx="2304862" cy="923330"/>
          </a:xfrm>
          <a:prstGeom prst="rect">
            <a:avLst/>
          </a:prstGeom>
          <a:noFill/>
        </p:spPr>
        <p:txBody>
          <a:bodyPr wrap="none" rtlCol="0">
            <a:spAutoFit/>
          </a:bodyPr>
          <a:lstStyle/>
          <a:p>
            <a:r>
              <a:rPr lang="en-US" b="1" dirty="0">
                <a:latin typeface="Times New Roman" panose="02020603050405020304" pitchFamily="18" charset="0"/>
                <a:cs typeface="Times New Roman" panose="02020603050405020304" pitchFamily="18" charset="0"/>
              </a:rPr>
              <a:t>Contact:</a:t>
            </a:r>
          </a:p>
          <a:p>
            <a:r>
              <a:rPr lang="en-US" dirty="0">
                <a:latin typeface="Times New Roman" panose="02020603050405020304" pitchFamily="18" charset="0"/>
                <a:cs typeface="Times New Roman" panose="02020603050405020304" pitchFamily="18" charset="0"/>
              </a:rPr>
              <a:t>Hillary Castellano </a:t>
            </a:r>
          </a:p>
          <a:p>
            <a:r>
              <a:rPr lang="en-US" dirty="0">
                <a:latin typeface="Times New Roman" panose="02020603050405020304" pitchFamily="18" charset="0"/>
                <a:cs typeface="Times New Roman" panose="02020603050405020304" pitchFamily="18" charset="0"/>
              </a:rPr>
              <a:t>hcastellano@csub.edu</a:t>
            </a:r>
          </a:p>
        </p:txBody>
      </p:sp>
    </p:spTree>
    <p:extLst>
      <p:ext uri="{BB962C8B-B14F-4D97-AF65-F5344CB8AC3E}">
        <p14:creationId xmlns:p14="http://schemas.microsoft.com/office/powerpoint/2010/main" val="1465382036"/>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103031" y="501565"/>
            <a:ext cx="7191612"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Payment Services  </a:t>
            </a:r>
          </a:p>
          <a:p>
            <a:endParaRPr lang="en-US" sz="3600" b="1">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BC6C7EF5-EA2A-4927-C713-48DBB32D0D97}"/>
              </a:ext>
            </a:extLst>
          </p:cNvPr>
          <p:cNvSpPr txBox="1"/>
          <p:nvPr/>
        </p:nvSpPr>
        <p:spPr>
          <a:xfrm>
            <a:off x="682219" y="1455185"/>
            <a:ext cx="10827562" cy="3716402"/>
          </a:xfrm>
          <a:prstGeom prst="rect">
            <a:avLst/>
          </a:prstGeom>
          <a:noFill/>
        </p:spPr>
        <p:txBody>
          <a:bodyPr wrap="square">
            <a:spAutoFit/>
          </a:bodyPr>
          <a:lstStyle/>
          <a:p>
            <a:pPr algn="l">
              <a:spcBef>
                <a:spcPts val="900"/>
              </a:spcBef>
            </a:pPr>
            <a:r>
              <a:rPr lang="en-US" sz="2200" b="1" i="0" u="none" strike="noStrike" baseline="0" dirty="0">
                <a:latin typeface="Times New Roman" panose="02020603050405020304" pitchFamily="18" charset="0"/>
                <a:cs typeface="Times New Roman" panose="02020603050405020304" pitchFamily="18" charset="0"/>
              </a:rPr>
              <a:t>Procurement Card (ProCard)</a:t>
            </a:r>
          </a:p>
          <a:p>
            <a:pPr algn="l">
              <a:spcBef>
                <a:spcPts val="900"/>
              </a:spcBef>
            </a:pPr>
            <a:r>
              <a:rPr lang="en-US" sz="2200" i="0" u="none" strike="noStrike" baseline="0" dirty="0">
                <a:latin typeface="Times New Roman" panose="02020603050405020304" pitchFamily="18" charset="0"/>
                <a:cs typeface="Times New Roman" panose="02020603050405020304" pitchFamily="18" charset="0"/>
              </a:rPr>
              <a:t>The ProCard billing cycle for June is May 12</a:t>
            </a:r>
            <a:r>
              <a:rPr lang="en-US" sz="2200" dirty="0">
                <a:latin typeface="Times New Roman" panose="02020603050405020304" pitchFamily="18" charset="0"/>
                <a:cs typeface="Times New Roman" panose="02020603050405020304" pitchFamily="18" charset="0"/>
              </a:rPr>
              <a:t> through</a:t>
            </a:r>
            <a:r>
              <a:rPr lang="en-US" sz="2200" i="0" u="none" strike="noStrike" baseline="0" dirty="0">
                <a:latin typeface="Times New Roman" panose="02020603050405020304" pitchFamily="18" charset="0"/>
                <a:cs typeface="Times New Roman" panose="02020603050405020304" pitchFamily="18" charset="0"/>
              </a:rPr>
              <a:t> June 10, 2026.</a:t>
            </a:r>
          </a:p>
          <a:p>
            <a:pPr algn="l">
              <a:spcBef>
                <a:spcPts val="900"/>
              </a:spcBef>
            </a:pPr>
            <a:r>
              <a:rPr lang="en-US" sz="2200" i="0" u="none" strike="noStrike" baseline="0" dirty="0">
                <a:latin typeface="Times New Roman" panose="02020603050405020304" pitchFamily="18" charset="0"/>
                <a:cs typeface="Times New Roman" panose="02020603050405020304" pitchFamily="18" charset="0"/>
              </a:rPr>
              <a:t>The reconciliation period in PeopleSoft for the June statement is </a:t>
            </a:r>
            <a:r>
              <a:rPr lang="en-US" sz="2200" i="0" strike="noStrike" baseline="0" dirty="0">
                <a:latin typeface="Times New Roman" panose="02020603050405020304" pitchFamily="18" charset="0"/>
                <a:cs typeface="Times New Roman" panose="02020603050405020304" pitchFamily="18" charset="0"/>
              </a:rPr>
              <a:t>June 11 through June 24, 2026 </a:t>
            </a:r>
            <a:r>
              <a:rPr lang="en-US" sz="2200" i="0" u="none" strike="noStrike" baseline="0" dirty="0">
                <a:latin typeface="Times New Roman" panose="02020603050405020304" pitchFamily="18" charset="0"/>
                <a:cs typeface="Times New Roman" panose="02020603050405020304" pitchFamily="18" charset="0"/>
              </a:rPr>
              <a:t>(7 business days). </a:t>
            </a:r>
            <a:endParaRPr lang="en-US" sz="2200" b="1" dirty="0">
              <a:solidFill>
                <a:srgbClr val="FF0000"/>
              </a:solidFill>
              <a:latin typeface="Times New Roman" panose="02020603050405020304" pitchFamily="18" charset="0"/>
              <a:cs typeface="Times New Roman" panose="02020603050405020304" pitchFamily="18" charset="0"/>
            </a:endParaRPr>
          </a:p>
          <a:p>
            <a:pPr algn="l">
              <a:spcBef>
                <a:spcPts val="900"/>
              </a:spcBef>
            </a:pPr>
            <a:r>
              <a:rPr lang="en-US" sz="2200" b="1" dirty="0">
                <a:solidFill>
                  <a:srgbClr val="FF0000"/>
                </a:solidFill>
                <a:latin typeface="Times New Roman" panose="02020603050405020304" pitchFamily="18" charset="0"/>
                <a:cs typeface="Times New Roman" panose="02020603050405020304" pitchFamily="18" charset="0"/>
              </a:rPr>
              <a:t>Please Note:</a:t>
            </a:r>
          </a:p>
          <a:p>
            <a:pPr algn="l">
              <a:spcBef>
                <a:spcPts val="900"/>
              </a:spcBef>
            </a:pPr>
            <a:r>
              <a:rPr lang="en-US" sz="2200" dirty="0">
                <a:latin typeface="Times New Roman" panose="02020603050405020304" pitchFamily="18" charset="0"/>
                <a:cs typeface="Times New Roman" panose="02020603050405020304" pitchFamily="18" charset="0"/>
              </a:rPr>
              <a:t>When the reconciliation period ends, the charges for June will be final. They cannot be transferred before year-end and cannot be transferred in the following year. </a:t>
            </a:r>
            <a:endParaRPr lang="en-US" sz="2200" i="0" u="none" strike="noStrike" baseline="0" dirty="0">
              <a:latin typeface="Times New Roman" panose="02020603050405020304" pitchFamily="18" charset="0"/>
              <a:cs typeface="Times New Roman" panose="02020603050405020304" pitchFamily="18" charset="0"/>
            </a:endParaRPr>
          </a:p>
          <a:p>
            <a:pPr algn="l">
              <a:spcBef>
                <a:spcPts val="900"/>
              </a:spcBef>
            </a:pPr>
            <a:r>
              <a:rPr lang="en-US" sz="2200" i="0" u="none" strike="noStrike" baseline="0" dirty="0">
                <a:latin typeface="Times New Roman" panose="02020603050405020304" pitchFamily="18" charset="0"/>
                <a:cs typeface="Times New Roman" panose="02020603050405020304" pitchFamily="18" charset="0"/>
              </a:rPr>
              <a:t>Use tax chargebacks for purchases made in the June 2026 billing cycle will be posted to the FY 2026-27 budget.</a:t>
            </a:r>
            <a:endParaRPr lang="en-US" sz="22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A8D5A59F-B860-AEF6-8D6F-6D77E1A9229E}"/>
              </a:ext>
            </a:extLst>
          </p:cNvPr>
          <p:cNvSpPr txBox="1"/>
          <p:nvPr/>
        </p:nvSpPr>
        <p:spPr>
          <a:xfrm>
            <a:off x="344747" y="5602380"/>
            <a:ext cx="2304862" cy="923330"/>
          </a:xfrm>
          <a:prstGeom prst="rect">
            <a:avLst/>
          </a:prstGeom>
          <a:noFill/>
        </p:spPr>
        <p:txBody>
          <a:bodyPr wrap="none" rtlCol="0">
            <a:spAutoFit/>
          </a:bodyPr>
          <a:lstStyle/>
          <a:p>
            <a:r>
              <a:rPr lang="en-US" b="1" dirty="0">
                <a:latin typeface="Times New Roman" panose="02020603050405020304" pitchFamily="18" charset="0"/>
                <a:cs typeface="Times New Roman" panose="02020603050405020304" pitchFamily="18" charset="0"/>
              </a:rPr>
              <a:t>Contact:</a:t>
            </a:r>
          </a:p>
          <a:p>
            <a:r>
              <a:rPr lang="en-US" dirty="0">
                <a:latin typeface="Times New Roman" panose="02020603050405020304" pitchFamily="18" charset="0"/>
                <a:cs typeface="Times New Roman" panose="02020603050405020304" pitchFamily="18" charset="0"/>
              </a:rPr>
              <a:t>Hillary Castellano </a:t>
            </a:r>
          </a:p>
          <a:p>
            <a:r>
              <a:rPr lang="en-US" dirty="0">
                <a:latin typeface="Times New Roman" panose="02020603050405020304" pitchFamily="18" charset="0"/>
                <a:cs typeface="Times New Roman" panose="02020603050405020304" pitchFamily="18" charset="0"/>
              </a:rPr>
              <a:t>hcastellano@csub.edu</a:t>
            </a:r>
          </a:p>
        </p:txBody>
      </p:sp>
    </p:spTree>
    <p:extLst>
      <p:ext uri="{BB962C8B-B14F-4D97-AF65-F5344CB8AC3E}">
        <p14:creationId xmlns:p14="http://schemas.microsoft.com/office/powerpoint/2010/main" val="209443977"/>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411817" y="242581"/>
            <a:ext cx="7191612"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Labor Cost Distribution (LCD) </a:t>
            </a:r>
          </a:p>
          <a:p>
            <a:endParaRPr lang="en-US" sz="3600" b="1">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4F777DC-3F8F-481F-8E95-7BEA2A20C741}"/>
              </a:ext>
            </a:extLst>
          </p:cNvPr>
          <p:cNvSpPr txBox="1"/>
          <p:nvPr/>
        </p:nvSpPr>
        <p:spPr>
          <a:xfrm>
            <a:off x="146175" y="6152578"/>
            <a:ext cx="8272808" cy="523220"/>
          </a:xfrm>
          <a:prstGeom prst="rect">
            <a:avLst/>
          </a:prstGeom>
          <a:noFill/>
        </p:spPr>
        <p:txBody>
          <a:bodyPr wrap="square" lIns="91440" tIns="45720" rIns="91440" bIns="45720" rtlCol="0" anchor="t">
            <a:spAutoFit/>
          </a:bodyPr>
          <a:lstStyle/>
          <a:p>
            <a:r>
              <a:rPr lang="en-US" sz="1400" b="1">
                <a:latin typeface="Times New Roman"/>
                <a:cs typeface="Times New Roman"/>
              </a:rPr>
              <a:t>Contacts:</a:t>
            </a:r>
          </a:p>
          <a:p>
            <a:r>
              <a:rPr lang="en-US" sz="1400" b="1">
                <a:latin typeface="Times New Roman"/>
                <a:cs typeface="Times New Roman"/>
              </a:rPr>
              <a:t>Human Resources – </a:t>
            </a:r>
            <a:r>
              <a:rPr lang="en-US" sz="1400">
                <a:latin typeface="Times New Roman"/>
                <a:cs typeface="Times New Roman"/>
                <a:hlinkClick r:id="rId2"/>
              </a:rPr>
              <a:t>hr@csub.edu</a:t>
            </a:r>
            <a:r>
              <a:rPr lang="en-US" sz="1400">
                <a:latin typeface="Times New Roman"/>
                <a:cs typeface="Times New Roman"/>
              </a:rPr>
              <a:t>  |  </a:t>
            </a:r>
            <a:r>
              <a:rPr lang="en-US" sz="1400" b="1">
                <a:latin typeface="Times New Roman"/>
                <a:cs typeface="Times New Roman"/>
              </a:rPr>
              <a:t>Tina Williams </a:t>
            </a:r>
            <a:r>
              <a:rPr lang="en-US" sz="1400">
                <a:latin typeface="Times New Roman"/>
                <a:cs typeface="Times New Roman"/>
              </a:rPr>
              <a:t>– </a:t>
            </a:r>
            <a:r>
              <a:rPr lang="en-US" sz="1400">
                <a:latin typeface="Times New Roman"/>
                <a:cs typeface="Times New Roman"/>
                <a:hlinkClick r:id="rId3"/>
              </a:rPr>
              <a:t>twilliams@csub.edu</a:t>
            </a:r>
            <a:r>
              <a:rPr lang="en-US" sz="1400">
                <a:latin typeface="Times New Roman"/>
                <a:cs typeface="Times New Roman"/>
              </a:rPr>
              <a:t>   |  </a:t>
            </a:r>
            <a:r>
              <a:rPr lang="en-US" sz="1400" b="1">
                <a:latin typeface="Times New Roman"/>
                <a:cs typeface="Times New Roman"/>
              </a:rPr>
              <a:t>Lucero San – </a:t>
            </a:r>
            <a:r>
              <a:rPr lang="en-US" sz="1400">
                <a:latin typeface="Times New Roman"/>
                <a:cs typeface="Times New Roman"/>
              </a:rPr>
              <a:t> </a:t>
            </a:r>
            <a:r>
              <a:rPr lang="en-US" sz="1400">
                <a:latin typeface="Times New Roman"/>
                <a:cs typeface="Times New Roman"/>
                <a:hlinkClick r:id="rId4"/>
              </a:rPr>
              <a:t>lsan1@csub.edu</a:t>
            </a:r>
            <a:endParaRPr lang="en-US" sz="1400">
              <a:latin typeface="Times New Roman"/>
              <a:cs typeface="Times New Roman"/>
            </a:endParaRPr>
          </a:p>
        </p:txBody>
      </p:sp>
      <p:sp>
        <p:nvSpPr>
          <p:cNvPr id="5" name="TextBox 4">
            <a:extLst>
              <a:ext uri="{FF2B5EF4-FFF2-40B4-BE49-F238E27FC236}">
                <a16:creationId xmlns:a16="http://schemas.microsoft.com/office/drawing/2014/main" id="{82625A76-CE1D-1826-7640-FCFF339049FD}"/>
              </a:ext>
            </a:extLst>
          </p:cNvPr>
          <p:cNvSpPr txBox="1"/>
          <p:nvPr/>
        </p:nvSpPr>
        <p:spPr>
          <a:xfrm>
            <a:off x="837258" y="1012954"/>
            <a:ext cx="10779027" cy="4832092"/>
          </a:xfrm>
          <a:prstGeom prst="rect">
            <a:avLst/>
          </a:prstGeom>
          <a:noFill/>
        </p:spPr>
        <p:txBody>
          <a:bodyPr wrap="square" lIns="91440" tIns="45720" rIns="91440" bIns="45720" anchor="t">
            <a:spAutoFit/>
          </a:bodyPr>
          <a:lstStyle/>
          <a:p>
            <a:pPr algn="ctr"/>
            <a:r>
              <a:rPr lang="en-US" sz="2200" dirty="0">
                <a:latin typeface="Times New Roman" panose="02020603050405020304" pitchFamily="18" charset="0"/>
                <a:cs typeface="Times New Roman" panose="02020603050405020304" pitchFamily="18" charset="0"/>
              </a:rPr>
              <a:t>Please refer to the year-end memo for specific deadlines.</a:t>
            </a:r>
          </a:p>
          <a:p>
            <a:pPr algn="ctr"/>
            <a:endParaRPr lang="en-US" sz="2200" dirty="0">
              <a:latin typeface="Times New Roman" panose="02020603050405020304" pitchFamily="18" charset="0"/>
              <a:cs typeface="Times New Roman" panose="02020603050405020304" pitchFamily="18" charset="0"/>
            </a:endParaRPr>
          </a:p>
          <a:p>
            <a:pPr algn="ctr"/>
            <a:r>
              <a:rPr lang="en-US" sz="2200" dirty="0">
                <a:latin typeface="Times New Roman"/>
                <a:cs typeface="Times New Roman"/>
              </a:rPr>
              <a:t>All Payroll Move Request and PCAR forms with grant related funding must be submitted to Post Award (previously known as GRASP) for review and approval prior to sending to HR.</a:t>
            </a:r>
          </a:p>
          <a:p>
            <a:pPr algn="ctr"/>
            <a:endParaRPr lang="en-US" sz="2200" dirty="0">
              <a:latin typeface="Times New Roman"/>
              <a:cs typeface="Times New Roman"/>
            </a:endParaRPr>
          </a:p>
          <a:p>
            <a:pPr algn="ctr"/>
            <a:r>
              <a:rPr lang="en-US" sz="2200" b="1" dirty="0">
                <a:solidFill>
                  <a:srgbClr val="FF0000"/>
                </a:solidFill>
                <a:latin typeface="Times New Roman"/>
                <a:cs typeface="Times New Roman"/>
              </a:rPr>
              <a:t>REMINDER: Any payroll moves into BK001 must be submitted by May 1, 2026.</a:t>
            </a:r>
            <a:endParaRPr lang="en-US" sz="2200" b="1" dirty="0">
              <a:solidFill>
                <a:srgbClr val="FF0000"/>
              </a:solidFill>
              <a:latin typeface="Times New Roman" panose="02020603050405020304" pitchFamily="18" charset="0"/>
              <a:cs typeface="Times New Roman" panose="02020603050405020304" pitchFamily="18" charset="0"/>
            </a:endParaRPr>
          </a:p>
          <a:p>
            <a:pPr algn="ctr"/>
            <a:endParaRPr lang="en-US" sz="2200" dirty="0">
              <a:latin typeface="Times New Roman" panose="02020603050405020304" pitchFamily="18" charset="0"/>
              <a:cs typeface="Times New Roman" panose="02020603050405020304" pitchFamily="18" charset="0"/>
            </a:endParaRPr>
          </a:p>
          <a:p>
            <a:pPr marL="0" indent="0" algn="ctr">
              <a:buNone/>
            </a:pPr>
            <a:r>
              <a:rPr lang="en-US" sz="2200" u="sng" dirty="0">
                <a:latin typeface="Times New Roman" panose="02020603050405020304" pitchFamily="18" charset="0"/>
                <a:cs typeface="Times New Roman" panose="02020603050405020304" pitchFamily="18" charset="0"/>
              </a:rPr>
              <a:t>Additional Assistance / Q&amp;A Opportunities</a:t>
            </a:r>
          </a:p>
          <a:p>
            <a:pPr marL="0" indent="0" algn="ctr">
              <a:buNone/>
            </a:pPr>
            <a:endParaRPr lang="en-US" sz="2200" u="sng" dirty="0">
              <a:latin typeface="Times New Roman" panose="02020603050405020304" pitchFamily="18" charset="0"/>
              <a:cs typeface="Times New Roman" panose="02020603050405020304" pitchFamily="18" charset="0"/>
            </a:endParaRPr>
          </a:p>
          <a:p>
            <a:pPr algn="ctr"/>
            <a:r>
              <a:rPr lang="en-US" sz="2200" dirty="0">
                <a:solidFill>
                  <a:srgbClr val="0000FF"/>
                </a:solidFill>
                <a:latin typeface="Times New Roman" panose="02020603050405020304" pitchFamily="18" charset="0"/>
                <a:cs typeface="Times New Roman" panose="02020603050405020304" pitchFamily="18" charset="0"/>
              </a:rPr>
              <a:t>Labor Cost Distribution (LCD) User Support Group</a:t>
            </a:r>
          </a:p>
          <a:p>
            <a:pPr algn="ctr"/>
            <a:r>
              <a:rPr lang="en-US" sz="2200" dirty="0">
                <a:latin typeface="Times New Roman" panose="02020603050405020304" pitchFamily="18" charset="0"/>
                <a:cs typeface="Times New Roman" panose="02020603050405020304" pitchFamily="18" charset="0"/>
              </a:rPr>
              <a:t>Contact Lucero San to be added to the group</a:t>
            </a:r>
            <a:endParaRPr lang="en-US" sz="2200" dirty="0">
              <a:latin typeface="Times New Roman" panose="02020603050405020304" pitchFamily="18" charset="0"/>
              <a:ea typeface="Calibri"/>
              <a:cs typeface="Times New Roman" panose="02020603050405020304" pitchFamily="18" charset="0"/>
            </a:endParaRPr>
          </a:p>
          <a:p>
            <a:pPr algn="ctr"/>
            <a:br>
              <a:rPr lang="en-US" sz="2200" dirty="0">
                <a:latin typeface="Times New Roman" panose="02020603050405020304" pitchFamily="18" charset="0"/>
                <a:cs typeface="Times New Roman" panose="02020603050405020304" pitchFamily="18" charset="0"/>
              </a:rPr>
            </a:br>
            <a:r>
              <a:rPr lang="en-US" sz="2200" i="1" dirty="0">
                <a:solidFill>
                  <a:srgbClr val="0000FF"/>
                </a:solidFill>
                <a:latin typeface="Times New Roman" panose="02020603050405020304" pitchFamily="18" charset="0"/>
                <a:cs typeface="Times New Roman" panose="02020603050405020304" pitchFamily="18" charset="0"/>
              </a:rPr>
              <a:t>LCD/PC Open Lab session (via Zoom)</a:t>
            </a:r>
            <a:endParaRPr lang="en-US" sz="2200" i="1" dirty="0">
              <a:solidFill>
                <a:srgbClr val="0000FF"/>
              </a:solidFill>
              <a:latin typeface="Times New Roman" panose="02020603050405020304" pitchFamily="18" charset="0"/>
              <a:ea typeface="Calibri"/>
              <a:cs typeface="Times New Roman" panose="02020603050405020304" pitchFamily="18" charset="0"/>
            </a:endParaRPr>
          </a:p>
          <a:p>
            <a:pPr algn="ctr"/>
            <a:r>
              <a:rPr lang="en-US" sz="2200" dirty="0">
                <a:latin typeface="Times New Roman" panose="02020603050405020304" pitchFamily="18" charset="0"/>
                <a:cs typeface="Times New Roman" panose="02020603050405020304" pitchFamily="18" charset="0"/>
              </a:rPr>
              <a:t>Invitation will be sent out in May for June 12</a:t>
            </a:r>
            <a:r>
              <a:rPr lang="en-US" sz="2200" baseline="30000" dirty="0">
                <a:latin typeface="Times New Roman" panose="02020603050405020304" pitchFamily="18" charset="0"/>
                <a:cs typeface="Times New Roman" panose="02020603050405020304" pitchFamily="18" charset="0"/>
              </a:rPr>
              <a:t>th</a:t>
            </a:r>
            <a:r>
              <a:rPr lang="en-US" sz="2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659372055"/>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428650" y="262494"/>
            <a:ext cx="7191612"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Payroll </a:t>
            </a:r>
          </a:p>
          <a:p>
            <a:endParaRPr lang="en-US" sz="3600" b="1">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43DE0C12-D2E6-4AA1-02C4-986C61417C40}"/>
              </a:ext>
            </a:extLst>
          </p:cNvPr>
          <p:cNvSpPr txBox="1"/>
          <p:nvPr/>
        </p:nvSpPr>
        <p:spPr>
          <a:xfrm>
            <a:off x="146175" y="6152578"/>
            <a:ext cx="8272808" cy="523220"/>
          </a:xfrm>
          <a:prstGeom prst="rect">
            <a:avLst/>
          </a:prstGeom>
          <a:noFill/>
        </p:spPr>
        <p:txBody>
          <a:bodyPr wrap="square" lIns="91440" tIns="45720" rIns="91440" bIns="45720" rtlCol="0" anchor="t">
            <a:spAutoFit/>
          </a:bodyPr>
          <a:lstStyle/>
          <a:p>
            <a:r>
              <a:rPr lang="en-US" sz="1400" b="1">
                <a:latin typeface="Times New Roman"/>
                <a:cs typeface="Times New Roman"/>
              </a:rPr>
              <a:t>Contacts:</a:t>
            </a:r>
          </a:p>
          <a:p>
            <a:r>
              <a:rPr lang="en-US" sz="1400" b="1">
                <a:latin typeface="Times New Roman"/>
                <a:cs typeface="Times New Roman"/>
              </a:rPr>
              <a:t>Human Resources – </a:t>
            </a:r>
            <a:r>
              <a:rPr lang="en-US" sz="1400">
                <a:latin typeface="Times New Roman"/>
                <a:cs typeface="Times New Roman"/>
                <a:hlinkClick r:id="rId2"/>
              </a:rPr>
              <a:t>hr@csub.edu</a:t>
            </a:r>
            <a:r>
              <a:rPr lang="en-US" sz="1400">
                <a:latin typeface="Times New Roman"/>
                <a:cs typeface="Times New Roman"/>
              </a:rPr>
              <a:t>  |  </a:t>
            </a:r>
            <a:r>
              <a:rPr lang="en-US" sz="1400" b="1">
                <a:latin typeface="Times New Roman"/>
                <a:cs typeface="Times New Roman"/>
              </a:rPr>
              <a:t>Tina Williams </a:t>
            </a:r>
            <a:r>
              <a:rPr lang="en-US" sz="1400">
                <a:latin typeface="Times New Roman"/>
                <a:cs typeface="Times New Roman"/>
              </a:rPr>
              <a:t>– </a:t>
            </a:r>
            <a:r>
              <a:rPr lang="en-US" sz="1400">
                <a:latin typeface="Times New Roman"/>
                <a:cs typeface="Times New Roman"/>
                <a:hlinkClick r:id="rId3"/>
              </a:rPr>
              <a:t>twilliams@csub.edu</a:t>
            </a:r>
            <a:r>
              <a:rPr lang="en-US" sz="1400">
                <a:latin typeface="Times New Roman"/>
                <a:cs typeface="Times New Roman"/>
              </a:rPr>
              <a:t>  </a:t>
            </a:r>
            <a:r>
              <a:rPr lang="en-US" sz="1400" b="1">
                <a:latin typeface="Times New Roman"/>
                <a:cs typeface="Times New Roman"/>
              </a:rPr>
              <a:t>Patrice Baker </a:t>
            </a:r>
            <a:r>
              <a:rPr lang="en-US" sz="1400">
                <a:latin typeface="Times New Roman"/>
                <a:cs typeface="Times New Roman"/>
              </a:rPr>
              <a:t>– </a:t>
            </a:r>
            <a:r>
              <a:rPr lang="en-US" sz="1400">
                <a:latin typeface="Times New Roman"/>
                <a:cs typeface="Times New Roman"/>
                <a:hlinkClick r:id="rId4"/>
              </a:rPr>
              <a:t>pbaker@csub.edu</a:t>
            </a:r>
            <a:r>
              <a:rPr lang="en-US" sz="1400">
                <a:latin typeface="Times New Roman"/>
                <a:cs typeface="Times New Roman"/>
              </a:rPr>
              <a:t> </a:t>
            </a:r>
            <a:endParaRPr lang="en-US" sz="140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42A100A5-1570-80F5-6A11-04D134F6D264}"/>
              </a:ext>
            </a:extLst>
          </p:cNvPr>
          <p:cNvSpPr txBox="1"/>
          <p:nvPr/>
        </p:nvSpPr>
        <p:spPr>
          <a:xfrm>
            <a:off x="757980" y="1351722"/>
            <a:ext cx="10675996" cy="3785652"/>
          </a:xfrm>
          <a:prstGeom prst="rect">
            <a:avLst/>
          </a:prstGeom>
          <a:noFill/>
        </p:spPr>
        <p:txBody>
          <a:bodyPr wrap="square" lIns="91440" tIns="45720" rIns="91440" bIns="45720" rtlCol="0" anchor="t">
            <a:spAutoFit/>
          </a:bodyPr>
          <a:lstStyle/>
          <a:p>
            <a:pPr algn="ctr"/>
            <a:r>
              <a:rPr lang="en-US" sz="2400" dirty="0">
                <a:latin typeface="Times New Roman" panose="02020603050405020304" pitchFamily="18" charset="0"/>
                <a:cs typeface="Times New Roman" panose="02020603050405020304" pitchFamily="18" charset="0"/>
              </a:rPr>
              <a:t>All monthly June Payroll dated on or before July 1, 2026</a:t>
            </a:r>
          </a:p>
          <a:p>
            <a:pPr algn="ctr"/>
            <a:r>
              <a:rPr lang="en-US" sz="2400" dirty="0">
                <a:latin typeface="Times New Roman" panose="02020603050405020304" pitchFamily="18" charset="0"/>
                <a:cs typeface="Times New Roman" panose="02020603050405020304" pitchFamily="18" charset="0"/>
              </a:rPr>
              <a:t>will be charged to FY 2025-26 budget. </a:t>
            </a:r>
            <a:endParaRPr lang="en-US" sz="2400" dirty="0">
              <a:latin typeface="Times New Roman" panose="02020603050405020304" pitchFamily="18" charset="0"/>
              <a:ea typeface="Calibri"/>
              <a:cs typeface="Times New Roman" panose="02020603050405020304" pitchFamily="18" charset="0"/>
            </a:endParaRPr>
          </a:p>
          <a:p>
            <a:pPr algn="ctr"/>
            <a:endParaRPr lang="en-US" sz="2400" dirty="0">
              <a:latin typeface="Times New Roman" panose="02020603050405020304" pitchFamily="18" charset="0"/>
              <a:cs typeface="Times New Roman" panose="02020603050405020304" pitchFamily="18" charset="0"/>
            </a:endParaRPr>
          </a:p>
          <a:p>
            <a:pPr algn="ctr"/>
            <a:r>
              <a:rPr lang="en-US" sz="2400" dirty="0">
                <a:latin typeface="Times New Roman" panose="02020603050405020304" pitchFamily="18" charset="0"/>
                <a:cs typeface="Times New Roman" panose="02020603050405020304" pitchFamily="18" charset="0"/>
              </a:rPr>
              <a:t>Employees that are paid for month of June on July 13, 2026</a:t>
            </a:r>
            <a:endParaRPr lang="en-US" sz="2400" dirty="0">
              <a:latin typeface="Times New Roman" panose="02020603050405020304" pitchFamily="18" charset="0"/>
              <a:ea typeface="Calibri"/>
              <a:cs typeface="Times New Roman" panose="02020603050405020304" pitchFamily="18" charset="0"/>
            </a:endParaRPr>
          </a:p>
          <a:p>
            <a:pPr algn="ctr"/>
            <a:r>
              <a:rPr lang="en-US" sz="2400" dirty="0">
                <a:latin typeface="Times New Roman" panose="02020603050405020304" pitchFamily="18" charset="0"/>
                <a:cs typeface="Times New Roman" panose="02020603050405020304" pitchFamily="18" charset="0"/>
              </a:rPr>
              <a:t>will be charged to the FY 2026-27 budget</a:t>
            </a:r>
            <a:endParaRPr lang="en-US" sz="2400" dirty="0">
              <a:latin typeface="Times New Roman" panose="02020603050405020304" pitchFamily="18" charset="0"/>
              <a:ea typeface="Calibri" panose="020F0502020204030204"/>
              <a:cs typeface="Times New Roman" panose="02020603050405020304" pitchFamily="18" charset="0"/>
            </a:endParaRPr>
          </a:p>
          <a:p>
            <a:pPr algn="ctr"/>
            <a:r>
              <a:rPr lang="en-US" sz="2400" dirty="0">
                <a:latin typeface="Times New Roman" panose="02020603050405020304" pitchFamily="18" charset="0"/>
                <a:cs typeface="Times New Roman" panose="02020603050405020304" pitchFamily="18" charset="0"/>
              </a:rPr>
              <a:t>(this includes prior pay period late time). </a:t>
            </a:r>
          </a:p>
          <a:p>
            <a:pPr algn="ctr"/>
            <a:endParaRPr lang="en-US" sz="2400" dirty="0">
              <a:latin typeface="Times New Roman" panose="02020603050405020304" pitchFamily="18" charset="0"/>
              <a:cs typeface="Times New Roman" panose="02020603050405020304" pitchFamily="18" charset="0"/>
            </a:endParaRPr>
          </a:p>
          <a:p>
            <a:pPr algn="ctr"/>
            <a:r>
              <a:rPr lang="en-US" sz="2400" dirty="0">
                <a:latin typeface="Times New Roman" panose="02020603050405020304" pitchFamily="18" charset="0"/>
                <a:cs typeface="Times New Roman" panose="02020603050405020304" pitchFamily="18" charset="0"/>
              </a:rPr>
              <a:t>Hourly and Special Consultant Payroll for Grant programs ending June 30, 2026</a:t>
            </a:r>
            <a:endParaRPr lang="en-US" sz="2400" dirty="0">
              <a:latin typeface="Times New Roman" panose="02020603050405020304" pitchFamily="18" charset="0"/>
              <a:ea typeface="Calibri"/>
              <a:cs typeface="Times New Roman" panose="02020603050405020304" pitchFamily="18" charset="0"/>
            </a:endParaRPr>
          </a:p>
          <a:p>
            <a:pPr algn="ctr"/>
            <a:r>
              <a:rPr lang="en-US" sz="2400" dirty="0">
                <a:latin typeface="Times New Roman" panose="02020603050405020304" pitchFamily="18" charset="0"/>
                <a:cs typeface="Times New Roman" panose="02020603050405020304" pitchFamily="18" charset="0"/>
              </a:rPr>
              <a:t>must be submitted to HR/Payroll by </a:t>
            </a:r>
            <a:r>
              <a:rPr lang="en-US" sz="2400" b="1" dirty="0">
                <a:solidFill>
                  <a:srgbClr val="0000FF"/>
                </a:solidFill>
                <a:latin typeface="Times New Roman" panose="02020603050405020304" pitchFamily="18" charset="0"/>
                <a:cs typeface="Times New Roman" panose="02020603050405020304" pitchFamily="18" charset="0"/>
              </a:rPr>
              <a:t>June 12, 2026 </a:t>
            </a:r>
            <a:r>
              <a:rPr lang="en-US" sz="2400" dirty="0">
                <a:latin typeface="Times New Roman" panose="02020603050405020304" pitchFamily="18" charset="0"/>
                <a:cs typeface="Times New Roman" panose="02020603050405020304" pitchFamily="18" charset="0"/>
              </a:rPr>
              <a:t>for these transactions to be charged to FY 2025-26.</a:t>
            </a:r>
            <a:endParaRPr lang="en-US" sz="2400" dirty="0">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2064926822"/>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C170C45-150F-4DD1-869B-32AEAEFA08C0}"/>
              </a:ext>
            </a:extLst>
          </p:cNvPr>
          <p:cNvSpPr/>
          <p:nvPr/>
        </p:nvSpPr>
        <p:spPr>
          <a:xfrm>
            <a:off x="3052076" y="189593"/>
            <a:ext cx="3597780" cy="646331"/>
          </a:xfrm>
          <a:prstGeom prst="rect">
            <a:avLst/>
          </a:prstGeom>
        </p:spPr>
        <p:txBody>
          <a:bodyPr wrap="none">
            <a:spAutoFit/>
          </a:bodyPr>
          <a:lstStyle/>
          <a:p>
            <a:r>
              <a:rPr lang="en-US" sz="3600" b="1" spc="-10" dirty="0">
                <a:solidFill>
                  <a:srgbClr val="000099"/>
                </a:solidFill>
                <a:latin typeface="Times New Roman" panose="02020603050405020304" pitchFamily="18" charset="0"/>
                <a:cs typeface="Times New Roman" panose="02020603050405020304" pitchFamily="18" charset="0"/>
              </a:rPr>
              <a:t>	Introduction</a:t>
            </a:r>
            <a:endParaRPr lang="en-US" sz="3600" b="1" dirty="0">
              <a:solidFill>
                <a:srgbClr val="000099"/>
              </a:solidFill>
              <a:latin typeface="Times New Roman" panose="02020603050405020304" pitchFamily="18" charset="0"/>
              <a:cs typeface="Times New Roman" panose="02020603050405020304" pitchFamily="18" charset="0"/>
            </a:endParaRPr>
          </a:p>
        </p:txBody>
      </p:sp>
      <p:sp>
        <p:nvSpPr>
          <p:cNvPr id="11" name="Content Placeholder 2">
            <a:extLst>
              <a:ext uri="{FF2B5EF4-FFF2-40B4-BE49-F238E27FC236}">
                <a16:creationId xmlns:a16="http://schemas.microsoft.com/office/drawing/2014/main" id="{BFE9A86F-FFB3-4F6F-A7E8-439773EEEED9}"/>
              </a:ext>
            </a:extLst>
          </p:cNvPr>
          <p:cNvSpPr txBox="1">
            <a:spLocks/>
          </p:cNvSpPr>
          <p:nvPr/>
        </p:nvSpPr>
        <p:spPr>
          <a:xfrm>
            <a:off x="634999" y="1173566"/>
            <a:ext cx="10811933" cy="44689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a:latin typeface="Times New Roman" panose="02020603050405020304" pitchFamily="18" charset="0"/>
              <a:cs typeface="Times New Roman" panose="02020603050405020304" pitchFamily="18" charset="0"/>
            </a:endParaRPr>
          </a:p>
        </p:txBody>
      </p:sp>
      <p:sp>
        <p:nvSpPr>
          <p:cNvPr id="4" name="object 2">
            <a:extLst>
              <a:ext uri="{FF2B5EF4-FFF2-40B4-BE49-F238E27FC236}">
                <a16:creationId xmlns:a16="http://schemas.microsoft.com/office/drawing/2014/main" id="{3ED2EC35-6BA7-DFD0-5CA5-F4BEF79E24C5}"/>
              </a:ext>
            </a:extLst>
          </p:cNvPr>
          <p:cNvSpPr txBox="1">
            <a:spLocks/>
          </p:cNvSpPr>
          <p:nvPr/>
        </p:nvSpPr>
        <p:spPr>
          <a:xfrm>
            <a:off x="561975" y="1380581"/>
            <a:ext cx="11439525" cy="4762842"/>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55600" marR="788035" indent="-342900">
              <a:lnSpc>
                <a:spcPct val="100000"/>
              </a:lnSpc>
              <a:spcBef>
                <a:spcPts val="900"/>
              </a:spcBef>
              <a:buFont typeface="Arial" panose="020B0604020202020204" pitchFamily="34" charset="0"/>
              <a:buChar char="•"/>
              <a:tabLst>
                <a:tab pos="10687050" algn="l"/>
              </a:tabLst>
            </a:pPr>
            <a:r>
              <a:rPr lang="en-US" sz="2200" b="1" spc="-5" dirty="0">
                <a:latin typeface="Times New Roman"/>
                <a:cs typeface="Times New Roman"/>
              </a:rPr>
              <a:t>Heather Macaulay</a:t>
            </a:r>
            <a:r>
              <a:rPr lang="en-US" sz="2200" spc="-5" dirty="0">
                <a:latin typeface="Times New Roman"/>
                <a:cs typeface="Times New Roman"/>
              </a:rPr>
              <a:t>, AVP of Business and Financial Services, and Chief Accounting Officer</a:t>
            </a:r>
          </a:p>
          <a:p>
            <a:pPr marL="355600" marR="788035" indent="-342900">
              <a:lnSpc>
                <a:spcPct val="100000"/>
              </a:lnSpc>
              <a:spcBef>
                <a:spcPts val="900"/>
              </a:spcBef>
              <a:buFont typeface="Arial" panose="020B0604020202020204" pitchFamily="34" charset="0"/>
              <a:buChar char="•"/>
            </a:pPr>
            <a:r>
              <a:rPr lang="en-US" sz="2200" b="1" spc="-10" dirty="0">
                <a:latin typeface="Times New Roman"/>
                <a:cs typeface="Times New Roman"/>
              </a:rPr>
              <a:t>Liz Gamez</a:t>
            </a:r>
            <a:r>
              <a:rPr lang="en-US" sz="2200" spc="-10" dirty="0">
                <a:latin typeface="Times New Roman"/>
                <a:cs typeface="Times New Roman"/>
              </a:rPr>
              <a:t>, Director of Accounting and Reporting, Campus</a:t>
            </a:r>
            <a:endParaRPr lang="en-US" sz="2200" spc="-5" dirty="0">
              <a:latin typeface="Times New Roman"/>
              <a:cs typeface="Times New Roman"/>
            </a:endParaRPr>
          </a:p>
          <a:p>
            <a:pPr marL="355600" marR="788035" indent="-342900">
              <a:lnSpc>
                <a:spcPct val="100000"/>
              </a:lnSpc>
              <a:spcBef>
                <a:spcPts val="900"/>
              </a:spcBef>
              <a:buFont typeface="Arial" panose="020B0604020202020204" pitchFamily="34" charset="0"/>
              <a:buChar char="•"/>
            </a:pPr>
            <a:r>
              <a:rPr lang="en-US" sz="2200" b="1" spc="-15" dirty="0">
                <a:latin typeface="Times New Roman"/>
                <a:cs typeface="Times New Roman"/>
              </a:rPr>
              <a:t>Natasha Hayes</a:t>
            </a:r>
            <a:r>
              <a:rPr lang="en-US" sz="2200" spc="-15" dirty="0">
                <a:latin typeface="Times New Roman"/>
                <a:cs typeface="Times New Roman"/>
              </a:rPr>
              <a:t>, Assistant Vice President and Chief Budget Officer</a:t>
            </a:r>
            <a:endParaRPr lang="en-US" sz="2200" spc="-15" dirty="0">
              <a:latin typeface="Times New Roman" panose="02020603050405020304" pitchFamily="18" charset="0"/>
              <a:cs typeface="Times New Roman" panose="02020603050405020304" pitchFamily="18" charset="0"/>
            </a:endParaRPr>
          </a:p>
          <a:p>
            <a:pPr marL="355600" marR="5080" indent="-342900">
              <a:lnSpc>
                <a:spcPct val="100000"/>
              </a:lnSpc>
              <a:spcBef>
                <a:spcPts val="900"/>
              </a:spcBef>
              <a:buFont typeface="Arial" panose="020B0604020202020204" pitchFamily="34" charset="0"/>
              <a:buChar char="•"/>
            </a:pPr>
            <a:r>
              <a:rPr lang="en-US" sz="2200" b="1" spc="-15" dirty="0">
                <a:latin typeface="Times New Roman"/>
                <a:cs typeface="Times New Roman"/>
              </a:rPr>
              <a:t>Rosalba Flores</a:t>
            </a:r>
            <a:r>
              <a:rPr lang="en-US" sz="2200" spc="-15" dirty="0">
                <a:latin typeface="Times New Roman"/>
                <a:cs typeface="Times New Roman"/>
              </a:rPr>
              <a:t>, </a:t>
            </a:r>
            <a:r>
              <a:rPr lang="en-US" sz="2200" dirty="0">
                <a:latin typeface="Times New Roman"/>
                <a:cs typeface="Times New Roman"/>
              </a:rPr>
              <a:t>Director of Budgeting and Accounting, Sponsored Programs 	</a:t>
            </a:r>
            <a:r>
              <a:rPr lang="en-US" sz="2200" spc="-15" dirty="0">
                <a:latin typeface="Times New Roman"/>
                <a:cs typeface="Times New Roman"/>
              </a:rPr>
              <a:t>		</a:t>
            </a:r>
          </a:p>
          <a:p>
            <a:pPr marL="355600" marR="788035" indent="-342900">
              <a:lnSpc>
                <a:spcPct val="100000"/>
              </a:lnSpc>
              <a:spcBef>
                <a:spcPts val="900"/>
              </a:spcBef>
              <a:buFont typeface="Arial" panose="020B0604020202020204" pitchFamily="34" charset="0"/>
              <a:buChar char="•"/>
            </a:pPr>
            <a:r>
              <a:rPr lang="en-US" sz="2200" b="1" spc="-25" dirty="0">
                <a:latin typeface="Times New Roman"/>
                <a:cs typeface="Times New Roman"/>
              </a:rPr>
              <a:t>Jassica Gauna</a:t>
            </a:r>
            <a:r>
              <a:rPr lang="en-US" sz="2200" spc="-25" dirty="0">
                <a:latin typeface="Times New Roman"/>
                <a:cs typeface="Times New Roman"/>
              </a:rPr>
              <a:t>, Director of Budgeting and Accounting, University Advancement, Office of the President and Business Partners</a:t>
            </a:r>
          </a:p>
          <a:p>
            <a:pPr marL="355600" marR="5080" indent="-342900">
              <a:lnSpc>
                <a:spcPct val="100000"/>
              </a:lnSpc>
              <a:spcBef>
                <a:spcPts val="900"/>
              </a:spcBef>
              <a:buFont typeface="Arial" panose="020B0604020202020204" pitchFamily="34" charset="0"/>
              <a:buChar char="•"/>
            </a:pPr>
            <a:r>
              <a:rPr lang="en-US" sz="2200" b="1" spc="-25" dirty="0">
                <a:latin typeface="Times New Roman"/>
                <a:cs typeface="Times New Roman"/>
              </a:rPr>
              <a:t>Elizabeth Walker</a:t>
            </a:r>
            <a:r>
              <a:rPr lang="en-US" sz="2200" spc="-25" dirty="0">
                <a:latin typeface="Times New Roman"/>
                <a:cs typeface="Times New Roman"/>
              </a:rPr>
              <a:t>, Director of Budgeting and Accounting, Student Affairs and Athletics</a:t>
            </a:r>
          </a:p>
          <a:p>
            <a:pPr marL="355600" marR="5080" indent="-342900">
              <a:lnSpc>
                <a:spcPct val="100000"/>
              </a:lnSpc>
              <a:spcBef>
                <a:spcPts val="900"/>
              </a:spcBef>
              <a:buFont typeface="Arial" panose="020B0604020202020204" pitchFamily="34" charset="0"/>
              <a:buChar char="•"/>
            </a:pPr>
            <a:r>
              <a:rPr lang="en-US" sz="2200" b="1" dirty="0">
                <a:latin typeface="Times New Roman"/>
                <a:cs typeface="Times New Roman"/>
              </a:rPr>
              <a:t>Hillary Castellano</a:t>
            </a:r>
            <a:r>
              <a:rPr lang="en-US" sz="2200" dirty="0">
                <a:latin typeface="Times New Roman"/>
                <a:cs typeface="Times New Roman"/>
              </a:rPr>
              <a:t>, Director of Accounting and Reporting, Payment Services</a:t>
            </a:r>
            <a:endParaRPr lang="en-US" sz="2200" spc="-15" dirty="0">
              <a:latin typeface="Times New Roman"/>
              <a:cs typeface="Times New Roman"/>
            </a:endParaRPr>
          </a:p>
          <a:p>
            <a:pPr marL="355600" marR="5080" indent="-342900">
              <a:lnSpc>
                <a:spcPct val="100000"/>
              </a:lnSpc>
              <a:spcBef>
                <a:spcPts val="900"/>
              </a:spcBef>
              <a:buFont typeface="Arial" panose="020B0604020202020204" pitchFamily="34" charset="0"/>
              <a:buChar char="•"/>
            </a:pPr>
            <a:r>
              <a:rPr lang="en-US" sz="2200" b="1" spc="-15" dirty="0">
                <a:latin typeface="Times New Roman"/>
                <a:cs typeface="Times New Roman"/>
              </a:rPr>
              <a:t>Lucero San</a:t>
            </a:r>
            <a:r>
              <a:rPr lang="en-US" sz="2200" spc="-15" dirty="0">
                <a:latin typeface="Times New Roman"/>
                <a:cs typeface="Times New Roman"/>
              </a:rPr>
              <a:t>, Position Control Analyst</a:t>
            </a:r>
          </a:p>
          <a:p>
            <a:pPr marL="355600" marR="5080" indent="-342900">
              <a:lnSpc>
                <a:spcPct val="100000"/>
              </a:lnSpc>
              <a:spcBef>
                <a:spcPts val="900"/>
              </a:spcBef>
              <a:buFont typeface="Arial" panose="020B0604020202020204" pitchFamily="34" charset="0"/>
              <a:buChar char="•"/>
            </a:pPr>
            <a:r>
              <a:rPr lang="en-US" sz="2200" b="1" spc="-10" dirty="0">
                <a:latin typeface="Times New Roman"/>
                <a:cs typeface="Times New Roman"/>
              </a:rPr>
              <a:t>Marina Manzano</a:t>
            </a:r>
            <a:r>
              <a:rPr lang="en-US" sz="2200" spc="-10" dirty="0">
                <a:latin typeface="Times New Roman"/>
                <a:cs typeface="Times New Roman"/>
              </a:rPr>
              <a:t>, Chief Procurement Officer</a:t>
            </a:r>
          </a:p>
          <a:p>
            <a:pPr marL="355600" marR="5080" indent="-342900">
              <a:lnSpc>
                <a:spcPct val="100000"/>
              </a:lnSpc>
              <a:spcBef>
                <a:spcPts val="900"/>
              </a:spcBef>
              <a:buFont typeface="Arial" panose="020B0604020202020204" pitchFamily="34" charset="0"/>
              <a:buChar char="•"/>
            </a:pPr>
            <a:r>
              <a:rPr lang="en-US" sz="2200" b="1" dirty="0">
                <a:latin typeface="Times New Roman"/>
                <a:cs typeface="Times New Roman"/>
              </a:rPr>
              <a:t>Leslea Hanssen</a:t>
            </a:r>
            <a:r>
              <a:rPr lang="en-US" sz="2200" dirty="0">
                <a:latin typeface="Times New Roman"/>
                <a:cs typeface="Times New Roman"/>
              </a:rPr>
              <a:t>, Director of Accounting and Reporting, Student Financial Services</a:t>
            </a:r>
          </a:p>
        </p:txBody>
      </p:sp>
    </p:spTree>
    <p:extLst>
      <p:ext uri="{BB962C8B-B14F-4D97-AF65-F5344CB8AC3E}">
        <p14:creationId xmlns:p14="http://schemas.microsoft.com/office/powerpoint/2010/main" val="43763452"/>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002478" y="365949"/>
            <a:ext cx="8385412" cy="1692771"/>
          </a:xfrm>
          <a:prstGeom prst="rect">
            <a:avLst/>
          </a:prstGeom>
        </p:spPr>
        <p:txBody>
          <a:bodyPr wrap="square" lIns="91440" tIns="45720" rIns="91440" bIns="45720" anchor="t">
            <a:spAutoFit/>
          </a:bodyPr>
          <a:lstStyle/>
          <a:p>
            <a:pPr algn="ctr"/>
            <a:r>
              <a:rPr lang="en-US" sz="3600" b="1" dirty="0">
                <a:latin typeface="Times New Roman"/>
                <a:cs typeface="Times New Roman"/>
              </a:rPr>
              <a:t>Procurement and Contract Services </a:t>
            </a:r>
            <a:endParaRPr lang="en-US" dirty="0">
              <a:latin typeface="Times New Roman"/>
              <a:cs typeface="Times New Roman"/>
            </a:endParaRPr>
          </a:p>
          <a:p>
            <a:pPr algn="ctr"/>
            <a:endParaRPr lang="en-US" sz="600" b="1" u="sng" dirty="0">
              <a:solidFill>
                <a:srgbClr val="000099"/>
              </a:solidFill>
              <a:ea typeface="Calibri"/>
              <a:cs typeface="Calibri"/>
            </a:endParaRPr>
          </a:p>
          <a:p>
            <a:pPr algn="ctr"/>
            <a:r>
              <a:rPr lang="en-US" sz="2600" b="1" u="sng" dirty="0">
                <a:solidFill>
                  <a:srgbClr val="000099"/>
                </a:solidFill>
                <a:latin typeface="Times New Roman" panose="02020603050405020304" pitchFamily="18" charset="0"/>
                <a:ea typeface="Calibri"/>
                <a:cs typeface="Times New Roman" panose="02020603050405020304" pitchFamily="18" charset="0"/>
              </a:rPr>
              <a:t>CRITICAL DEADLINES</a:t>
            </a:r>
          </a:p>
          <a:p>
            <a:endParaRPr lang="en-US" sz="3600"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DE90646B-0279-B9AD-C2E6-556770532F15}"/>
              </a:ext>
            </a:extLst>
          </p:cNvPr>
          <p:cNvSpPr txBox="1"/>
          <p:nvPr/>
        </p:nvSpPr>
        <p:spPr>
          <a:xfrm>
            <a:off x="474750" y="1570439"/>
            <a:ext cx="11257572" cy="215443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dirty="0">
                <a:latin typeface="Times New Roman"/>
                <a:ea typeface="Calibri"/>
                <a:cs typeface="Times New Roman"/>
              </a:rPr>
              <a:t>May 7, 2026</a:t>
            </a:r>
            <a:endParaRPr lang="en-US" sz="2200" dirty="0">
              <a:latin typeface="Times New Roman"/>
              <a:ea typeface="Calibri" panose="020F0502020204030204"/>
              <a:cs typeface="Times New Roman"/>
            </a:endParaRPr>
          </a:p>
          <a:p>
            <a:r>
              <a:rPr lang="en-US" spc="-10" dirty="0">
                <a:solidFill>
                  <a:srgbClr val="000000"/>
                </a:solidFill>
                <a:latin typeface="Times New Roman"/>
                <a:ea typeface="Calibri"/>
                <a:cs typeface="Times New Roman"/>
              </a:rPr>
              <a:t>Requisitions </a:t>
            </a:r>
            <a:r>
              <a:rPr lang="en-US" b="1" spc="-10" dirty="0">
                <a:solidFill>
                  <a:srgbClr val="000000"/>
                </a:solidFill>
                <a:latin typeface="Times New Roman"/>
                <a:ea typeface="Calibri"/>
                <a:cs typeface="Times New Roman"/>
              </a:rPr>
              <a:t>$25,000 and greater, including Public Works projects, </a:t>
            </a:r>
            <a:r>
              <a:rPr lang="en-US" spc="-10" dirty="0">
                <a:solidFill>
                  <a:srgbClr val="000000"/>
                </a:solidFill>
                <a:latin typeface="Times New Roman"/>
                <a:ea typeface="Calibri"/>
                <a:cs typeface="Times New Roman"/>
              </a:rPr>
              <a:t>must be submitted in CSUBUY Procure-to-Pay (P2P) with required approvals. </a:t>
            </a:r>
            <a:endParaRPr lang="en-US" b="1" spc="-10" dirty="0">
              <a:solidFill>
                <a:srgbClr val="000000"/>
              </a:solidFill>
              <a:latin typeface="Times New Roman"/>
              <a:ea typeface="Calibri"/>
              <a:cs typeface="Times New Roman"/>
            </a:endParaRPr>
          </a:p>
          <a:p>
            <a:pPr algn="ctr"/>
            <a:endParaRPr lang="en-US" sz="1400" b="1" spc="-10" dirty="0">
              <a:solidFill>
                <a:srgbClr val="70AD47"/>
              </a:solidFill>
              <a:latin typeface="Calibri"/>
              <a:cs typeface="Times New Roman"/>
            </a:endParaRPr>
          </a:p>
          <a:p>
            <a:pPr algn="ctr"/>
            <a:endParaRPr lang="en-US" sz="2400" b="1" spc="-10" dirty="0">
              <a:solidFill>
                <a:srgbClr val="7030A0"/>
              </a:solidFill>
              <a:latin typeface="Calibri"/>
              <a:ea typeface="Calibri"/>
              <a:cs typeface="Times New Roman"/>
            </a:endParaRPr>
          </a:p>
          <a:p>
            <a:pPr algn="ctr"/>
            <a:endParaRPr lang="en-US" sz="1400" b="1" spc="-10" dirty="0">
              <a:solidFill>
                <a:srgbClr val="7030A0"/>
              </a:solidFill>
              <a:latin typeface="Calibri"/>
              <a:cs typeface="Times New Roman"/>
            </a:endParaRPr>
          </a:p>
          <a:p>
            <a:pPr algn="ctr"/>
            <a:endParaRPr lang="en-US" sz="2400" b="1" spc="-10" dirty="0">
              <a:solidFill>
                <a:schemeClr val="accent2">
                  <a:lumMod val="75000"/>
                </a:schemeClr>
              </a:solidFill>
              <a:latin typeface="Calibri"/>
              <a:ea typeface="Calibri"/>
              <a:cs typeface="Times New Roman"/>
            </a:endParaRPr>
          </a:p>
        </p:txBody>
      </p:sp>
      <p:sp>
        <p:nvSpPr>
          <p:cNvPr id="5" name="TextBox 4">
            <a:extLst>
              <a:ext uri="{FF2B5EF4-FFF2-40B4-BE49-F238E27FC236}">
                <a16:creationId xmlns:a16="http://schemas.microsoft.com/office/drawing/2014/main" id="{564DF7B6-FDC5-6B5C-FC41-742E9FD4BC01}"/>
              </a:ext>
            </a:extLst>
          </p:cNvPr>
          <p:cNvSpPr txBox="1"/>
          <p:nvPr/>
        </p:nvSpPr>
        <p:spPr>
          <a:xfrm>
            <a:off x="459677" y="4381415"/>
            <a:ext cx="11156461"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Times New Roman"/>
                <a:ea typeface="Times New Roman"/>
                <a:cs typeface="Times New Roman"/>
              </a:rPr>
              <a:t>Note: </a:t>
            </a:r>
            <a:r>
              <a:rPr lang="en-US" dirty="0">
                <a:latin typeface="Times New Roman"/>
                <a:ea typeface="Times New Roman"/>
                <a:cs typeface="Times New Roman"/>
              </a:rPr>
              <a:t>Any</a:t>
            </a:r>
            <a:r>
              <a:rPr lang="en-US" spc="-50" dirty="0">
                <a:latin typeface="Times New Roman"/>
                <a:ea typeface="Times New Roman"/>
                <a:cs typeface="Times New Roman"/>
              </a:rPr>
              <a:t> </a:t>
            </a:r>
            <a:r>
              <a:rPr lang="en-US" spc="-10" dirty="0">
                <a:latin typeface="Times New Roman"/>
                <a:ea typeface="Times New Roman"/>
                <a:cs typeface="Times New Roman"/>
              </a:rPr>
              <a:t>r</a:t>
            </a:r>
            <a:r>
              <a:rPr lang="en-US" dirty="0">
                <a:latin typeface="Times New Roman"/>
                <a:ea typeface="Times New Roman"/>
                <a:cs typeface="Times New Roman"/>
              </a:rPr>
              <a:t>equis</a:t>
            </a:r>
            <a:r>
              <a:rPr lang="en-US" spc="-10" dirty="0">
                <a:latin typeface="Times New Roman"/>
                <a:ea typeface="Times New Roman"/>
                <a:cs typeface="Times New Roman"/>
              </a:rPr>
              <a:t>i</a:t>
            </a:r>
            <a:r>
              <a:rPr lang="en-US" spc="-5" dirty="0">
                <a:latin typeface="Times New Roman"/>
                <a:ea typeface="Times New Roman"/>
                <a:cs typeface="Times New Roman"/>
              </a:rPr>
              <a:t>t</a:t>
            </a:r>
            <a:r>
              <a:rPr lang="en-US" dirty="0">
                <a:latin typeface="Times New Roman"/>
                <a:ea typeface="Times New Roman"/>
                <a:cs typeface="Times New Roman"/>
              </a:rPr>
              <a:t>ions</a:t>
            </a:r>
            <a:r>
              <a:rPr lang="en-US" spc="-35" dirty="0">
                <a:latin typeface="Times New Roman"/>
                <a:ea typeface="Times New Roman"/>
                <a:cs typeface="Times New Roman"/>
              </a:rPr>
              <a:t> </a:t>
            </a:r>
            <a:r>
              <a:rPr lang="en-US" dirty="0">
                <a:latin typeface="Times New Roman"/>
                <a:ea typeface="Times New Roman"/>
                <a:cs typeface="Times New Roman"/>
              </a:rPr>
              <a:t>not</a:t>
            </a:r>
            <a:r>
              <a:rPr lang="en-US" spc="-35" dirty="0">
                <a:latin typeface="Times New Roman"/>
                <a:ea typeface="Times New Roman"/>
                <a:cs typeface="Times New Roman"/>
              </a:rPr>
              <a:t> </a:t>
            </a:r>
            <a:r>
              <a:rPr lang="en-US" spc="-10" dirty="0">
                <a:latin typeface="Times New Roman"/>
                <a:ea typeface="Times New Roman"/>
                <a:cs typeface="Times New Roman"/>
              </a:rPr>
              <a:t>m</a:t>
            </a:r>
            <a:r>
              <a:rPr lang="en-US" spc="5" dirty="0">
                <a:latin typeface="Times New Roman"/>
                <a:ea typeface="Times New Roman"/>
                <a:cs typeface="Times New Roman"/>
              </a:rPr>
              <a:t>e</a:t>
            </a:r>
            <a:r>
              <a:rPr lang="en-US" dirty="0">
                <a:latin typeface="Times New Roman"/>
                <a:ea typeface="Times New Roman"/>
                <a:cs typeface="Times New Roman"/>
              </a:rPr>
              <a:t>eting</a:t>
            </a:r>
            <a:r>
              <a:rPr lang="en-US" spc="-50" dirty="0">
                <a:latin typeface="Times New Roman"/>
                <a:ea typeface="Times New Roman"/>
                <a:cs typeface="Times New Roman"/>
              </a:rPr>
              <a:t> </a:t>
            </a:r>
            <a:r>
              <a:rPr lang="en-US" dirty="0">
                <a:latin typeface="Times New Roman"/>
                <a:ea typeface="Times New Roman"/>
                <a:cs typeface="Times New Roman"/>
              </a:rPr>
              <a:t>the</a:t>
            </a:r>
            <a:r>
              <a:rPr lang="en-US" spc="-35" dirty="0">
                <a:latin typeface="Times New Roman"/>
                <a:ea typeface="Times New Roman"/>
                <a:cs typeface="Times New Roman"/>
              </a:rPr>
              <a:t> </a:t>
            </a:r>
            <a:r>
              <a:rPr lang="en-US" spc="5" dirty="0">
                <a:latin typeface="Times New Roman"/>
                <a:ea typeface="Times New Roman"/>
                <a:cs typeface="Times New Roman"/>
              </a:rPr>
              <a:t>a</a:t>
            </a:r>
            <a:r>
              <a:rPr lang="en-US" dirty="0">
                <a:latin typeface="Times New Roman"/>
                <a:ea typeface="Times New Roman"/>
                <a:cs typeface="Times New Roman"/>
              </a:rPr>
              <a:t>bo</a:t>
            </a:r>
            <a:r>
              <a:rPr lang="en-US" spc="-10" dirty="0">
                <a:latin typeface="Times New Roman"/>
                <a:ea typeface="Times New Roman"/>
                <a:cs typeface="Times New Roman"/>
              </a:rPr>
              <a:t>v</a:t>
            </a:r>
            <a:r>
              <a:rPr lang="en-US" dirty="0">
                <a:latin typeface="Times New Roman"/>
                <a:ea typeface="Times New Roman"/>
                <a:cs typeface="Times New Roman"/>
              </a:rPr>
              <a:t>e</a:t>
            </a:r>
            <a:r>
              <a:rPr lang="en-US" spc="-55" dirty="0">
                <a:latin typeface="Times New Roman"/>
                <a:ea typeface="Times New Roman"/>
                <a:cs typeface="Times New Roman"/>
              </a:rPr>
              <a:t> </a:t>
            </a:r>
            <a:r>
              <a:rPr lang="en-US" spc="15" dirty="0">
                <a:latin typeface="Times New Roman"/>
                <a:ea typeface="Times New Roman"/>
                <a:cs typeface="Times New Roman"/>
              </a:rPr>
              <a:t>due dates</a:t>
            </a:r>
            <a:r>
              <a:rPr lang="en-US" spc="-35" dirty="0">
                <a:latin typeface="Times New Roman"/>
                <a:ea typeface="Times New Roman"/>
                <a:cs typeface="Times New Roman"/>
              </a:rPr>
              <a:t> </a:t>
            </a:r>
            <a:r>
              <a:rPr lang="en-US" spc="-20" dirty="0">
                <a:latin typeface="Times New Roman"/>
                <a:ea typeface="Times New Roman"/>
                <a:cs typeface="Times New Roman"/>
              </a:rPr>
              <a:t>w</a:t>
            </a:r>
            <a:r>
              <a:rPr lang="en-US" spc="10" dirty="0">
                <a:latin typeface="Times New Roman"/>
                <a:ea typeface="Times New Roman"/>
                <a:cs typeface="Times New Roman"/>
              </a:rPr>
              <a:t>i</a:t>
            </a:r>
            <a:r>
              <a:rPr lang="en-US" spc="-10" dirty="0">
                <a:latin typeface="Times New Roman"/>
                <a:ea typeface="Times New Roman"/>
                <a:cs typeface="Times New Roman"/>
              </a:rPr>
              <a:t>l</a:t>
            </a:r>
            <a:r>
              <a:rPr lang="en-US" dirty="0">
                <a:latin typeface="Times New Roman"/>
                <a:ea typeface="Times New Roman"/>
                <a:cs typeface="Times New Roman"/>
              </a:rPr>
              <a:t>l</a:t>
            </a:r>
            <a:r>
              <a:rPr lang="en-US" spc="-35" dirty="0">
                <a:latin typeface="Times New Roman"/>
                <a:ea typeface="Times New Roman"/>
                <a:cs typeface="Times New Roman"/>
              </a:rPr>
              <a:t> </a:t>
            </a:r>
            <a:r>
              <a:rPr lang="en-US" dirty="0">
                <a:latin typeface="Times New Roman"/>
                <a:ea typeface="Times New Roman"/>
                <a:cs typeface="Times New Roman"/>
              </a:rPr>
              <a:t>be</a:t>
            </a:r>
            <a:r>
              <a:rPr lang="en-US" spc="-35" dirty="0">
                <a:latin typeface="Times New Roman"/>
                <a:ea typeface="Times New Roman"/>
                <a:cs typeface="Times New Roman"/>
              </a:rPr>
              <a:t> </a:t>
            </a:r>
            <a:r>
              <a:rPr lang="en-US" dirty="0">
                <a:latin typeface="Times New Roman"/>
                <a:ea typeface="Times New Roman"/>
                <a:cs typeface="Times New Roman"/>
              </a:rPr>
              <a:t>held for processing in</a:t>
            </a:r>
            <a:r>
              <a:rPr lang="en-US" spc="-10" dirty="0">
                <a:latin typeface="Times New Roman"/>
                <a:ea typeface="Times New Roman"/>
                <a:cs typeface="Times New Roman"/>
              </a:rPr>
              <a:t> </a:t>
            </a:r>
            <a:r>
              <a:rPr lang="en-US" b="1" spc="-20" dirty="0">
                <a:latin typeface="Times New Roman"/>
                <a:ea typeface="Times New Roman"/>
                <a:cs typeface="Times New Roman"/>
              </a:rPr>
              <a:t>F</a:t>
            </a:r>
            <a:r>
              <a:rPr lang="en-US" b="1" dirty="0">
                <a:latin typeface="Times New Roman"/>
                <a:ea typeface="Times New Roman"/>
                <a:cs typeface="Times New Roman"/>
              </a:rPr>
              <a:t>Y</a:t>
            </a:r>
            <a:r>
              <a:rPr lang="en-US" b="1" spc="-45" dirty="0">
                <a:latin typeface="Times New Roman"/>
                <a:ea typeface="Times New Roman"/>
                <a:cs typeface="Times New Roman"/>
              </a:rPr>
              <a:t> </a:t>
            </a:r>
            <a:r>
              <a:rPr lang="en-US" b="1" spc="5" dirty="0">
                <a:latin typeface="Times New Roman"/>
                <a:ea typeface="Times New Roman"/>
                <a:cs typeface="Times New Roman"/>
              </a:rPr>
              <a:t>2026-27.</a:t>
            </a:r>
            <a:endParaRPr lang="en-US" dirty="0">
              <a:latin typeface="Times New Roman"/>
              <a:ea typeface="Calibri" panose="020F0502020204030204"/>
              <a:cs typeface="Times New Roman"/>
            </a:endParaRPr>
          </a:p>
          <a:p>
            <a:r>
              <a:rPr lang="en-US" dirty="0">
                <a:latin typeface="Times New Roman"/>
                <a:ea typeface="Times New Roman"/>
                <a:cs typeface="Times New Roman"/>
              </a:rPr>
              <a:t>Procurement cannot guarantee any requisitions submitted by the due date will be processed in current FY if additional approvals are needed or processes required, such as contract creation or bid process. </a:t>
            </a:r>
            <a:endParaRPr lang="en-US" dirty="0">
              <a:ea typeface="Calibri"/>
              <a:cs typeface="Calibri"/>
            </a:endParaRPr>
          </a:p>
        </p:txBody>
      </p:sp>
      <p:sp>
        <p:nvSpPr>
          <p:cNvPr id="4" name="Rectangle 3">
            <a:extLst>
              <a:ext uri="{FF2B5EF4-FFF2-40B4-BE49-F238E27FC236}">
                <a16:creationId xmlns:a16="http://schemas.microsoft.com/office/drawing/2014/main" id="{18CF033A-C65E-84EB-92D7-A7E995FB1750}"/>
              </a:ext>
            </a:extLst>
          </p:cNvPr>
          <p:cNvSpPr/>
          <p:nvPr/>
        </p:nvSpPr>
        <p:spPr>
          <a:xfrm>
            <a:off x="487251" y="1568764"/>
            <a:ext cx="11148155" cy="116236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11E83A9-96DA-5C62-3D70-94523F590280}"/>
              </a:ext>
            </a:extLst>
          </p:cNvPr>
          <p:cNvSpPr/>
          <p:nvPr/>
        </p:nvSpPr>
        <p:spPr>
          <a:xfrm>
            <a:off x="518259" y="3001977"/>
            <a:ext cx="11155481" cy="99374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C42CE9D5-C3D5-E464-AC29-443455BC3288}"/>
              </a:ext>
            </a:extLst>
          </p:cNvPr>
          <p:cNvSpPr txBox="1"/>
          <p:nvPr/>
        </p:nvSpPr>
        <p:spPr>
          <a:xfrm>
            <a:off x="459677" y="3062054"/>
            <a:ext cx="11049000"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dirty="0">
                <a:latin typeface="Times New Roman"/>
                <a:cs typeface="Times New Roman"/>
              </a:rPr>
              <a:t>May 28, 2026</a:t>
            </a:r>
            <a:endParaRPr lang="en-US" sz="2200" dirty="0">
              <a:latin typeface="Times New Roman"/>
              <a:cs typeface="Times New Roman"/>
            </a:endParaRPr>
          </a:p>
          <a:p>
            <a:r>
              <a:rPr lang="en-US" dirty="0">
                <a:solidFill>
                  <a:srgbClr val="000000"/>
                </a:solidFill>
                <a:latin typeface="Times New Roman"/>
                <a:cs typeface="Times New Roman"/>
              </a:rPr>
              <a:t>Requisitions</a:t>
            </a:r>
            <a:r>
              <a:rPr lang="en-US" dirty="0">
                <a:latin typeface="Times New Roman"/>
                <a:cs typeface="Times New Roman"/>
              </a:rPr>
              <a:t> </a:t>
            </a:r>
            <a:r>
              <a:rPr lang="en-US" b="1" dirty="0">
                <a:latin typeface="Times New Roman"/>
                <a:cs typeface="Times New Roman"/>
              </a:rPr>
              <a:t>less than</a:t>
            </a:r>
            <a:r>
              <a:rPr lang="en-US" dirty="0">
                <a:latin typeface="Times New Roman"/>
                <a:cs typeface="Times New Roman"/>
              </a:rPr>
              <a:t> </a:t>
            </a:r>
            <a:r>
              <a:rPr lang="en-US" b="1" dirty="0">
                <a:latin typeface="Times New Roman"/>
                <a:cs typeface="Times New Roman"/>
              </a:rPr>
              <a:t>$25,000 </a:t>
            </a:r>
            <a:r>
              <a:rPr lang="en-US" dirty="0">
                <a:latin typeface="Times New Roman"/>
                <a:cs typeface="Times New Roman"/>
              </a:rPr>
              <a:t>must be submitted in CSUBUY Procure-to-Pay (P2P) with required approvals. </a:t>
            </a:r>
            <a:endParaRPr lang="en-US" dirty="0">
              <a:latin typeface="Times New Roman"/>
              <a:ea typeface="Calibri"/>
              <a:cs typeface="Times New Roman"/>
            </a:endParaRPr>
          </a:p>
        </p:txBody>
      </p:sp>
    </p:spTree>
    <p:extLst>
      <p:ext uri="{BB962C8B-B14F-4D97-AF65-F5344CB8AC3E}">
        <p14:creationId xmlns:p14="http://schemas.microsoft.com/office/powerpoint/2010/main" val="1936883551"/>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389095" y="554984"/>
            <a:ext cx="7191612"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Procurement and Contract Services  </a:t>
            </a:r>
          </a:p>
          <a:p>
            <a:endParaRPr lang="en-US" sz="3600" b="1">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7B96554-764E-4D4B-BAB1-1ADC9436616F}"/>
              </a:ext>
            </a:extLst>
          </p:cNvPr>
          <p:cNvSpPr txBox="1"/>
          <p:nvPr/>
        </p:nvSpPr>
        <p:spPr>
          <a:xfrm>
            <a:off x="537663" y="6222958"/>
            <a:ext cx="8825501" cy="861774"/>
          </a:xfrm>
          <a:prstGeom prst="rect">
            <a:avLst/>
          </a:prstGeom>
          <a:noFill/>
        </p:spPr>
        <p:txBody>
          <a:bodyPr wrap="square" lIns="91440" tIns="45720" rIns="91440" bIns="45720" rtlCol="0" anchor="t">
            <a:spAutoFit/>
          </a:bodyPr>
          <a:lstStyle/>
          <a:p>
            <a:r>
              <a:rPr lang="en-US" sz="1400" b="1">
                <a:latin typeface="Times New Roman"/>
                <a:cs typeface="Times New Roman"/>
              </a:rPr>
              <a:t>Contact:  </a:t>
            </a:r>
            <a:r>
              <a:rPr lang="en-US" sz="1400">
                <a:latin typeface="Times New Roman"/>
                <a:cs typeface="Times New Roman"/>
                <a:hlinkClick r:id="rId2"/>
              </a:rPr>
              <a:t>Procurement@csub.edu</a:t>
            </a:r>
            <a:endParaRPr lang="en-US" sz="1400">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 </a:t>
            </a:r>
          </a:p>
          <a:p>
            <a:r>
              <a:rPr lang="en-US">
                <a:latin typeface="Times New Roman" panose="02020603050405020304" pitchFamily="18" charset="0"/>
                <a:cs typeface="Times New Roman" panose="02020603050405020304" pitchFamily="18" charset="0"/>
              </a:rPr>
              <a:t> </a:t>
            </a:r>
          </a:p>
        </p:txBody>
      </p:sp>
      <p:sp>
        <p:nvSpPr>
          <p:cNvPr id="7" name="TextBox 6">
            <a:extLst>
              <a:ext uri="{FF2B5EF4-FFF2-40B4-BE49-F238E27FC236}">
                <a16:creationId xmlns:a16="http://schemas.microsoft.com/office/drawing/2014/main" id="{DE90646B-0279-B9AD-C2E6-556770532F15}"/>
              </a:ext>
            </a:extLst>
          </p:cNvPr>
          <p:cNvSpPr txBox="1"/>
          <p:nvPr/>
        </p:nvSpPr>
        <p:spPr>
          <a:xfrm>
            <a:off x="675752" y="1198476"/>
            <a:ext cx="10708297" cy="48320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endParaRPr lang="en-US" sz="1200" b="1" u="sng" dirty="0">
              <a:solidFill>
                <a:srgbClr val="0000FF"/>
              </a:solidFill>
              <a:latin typeface="Calibri"/>
              <a:ea typeface="Calibri"/>
              <a:cs typeface="Times New Roman"/>
            </a:endParaRPr>
          </a:p>
          <a:p>
            <a:pPr algn="ctr"/>
            <a:r>
              <a:rPr lang="en-US" sz="2800" b="1" u="sng" dirty="0">
                <a:solidFill>
                  <a:srgbClr val="000099"/>
                </a:solidFill>
                <a:latin typeface="Times New Roman"/>
                <a:cs typeface="Times New Roman"/>
              </a:rPr>
              <a:t>FY</a:t>
            </a:r>
            <a:r>
              <a:rPr lang="en-US" sz="2800" b="1" u="sng" spc="140" dirty="0">
                <a:solidFill>
                  <a:srgbClr val="000099"/>
                </a:solidFill>
                <a:latin typeface="Times New Roman"/>
                <a:cs typeface="Times New Roman"/>
              </a:rPr>
              <a:t> </a:t>
            </a:r>
            <a:r>
              <a:rPr lang="en-US" sz="2800" b="1" u="sng" spc="5" dirty="0">
                <a:solidFill>
                  <a:srgbClr val="000099"/>
                </a:solidFill>
                <a:latin typeface="Times New Roman"/>
                <a:cs typeface="Times New Roman"/>
              </a:rPr>
              <a:t>2026-2027 </a:t>
            </a:r>
            <a:r>
              <a:rPr lang="en-US" sz="2800" b="1" u="sng" spc="-10" dirty="0">
                <a:solidFill>
                  <a:srgbClr val="000099"/>
                </a:solidFill>
                <a:latin typeface="Times New Roman"/>
                <a:cs typeface="Times New Roman"/>
              </a:rPr>
              <a:t>R</a:t>
            </a:r>
            <a:r>
              <a:rPr lang="en-US" sz="2800" b="1" u="sng" dirty="0">
                <a:solidFill>
                  <a:srgbClr val="000099"/>
                </a:solidFill>
                <a:latin typeface="Times New Roman"/>
                <a:cs typeface="Times New Roman"/>
              </a:rPr>
              <a:t>equ</a:t>
            </a:r>
            <a:r>
              <a:rPr lang="en-US" sz="2800" b="1" u="sng" spc="-10" dirty="0">
                <a:solidFill>
                  <a:srgbClr val="000099"/>
                </a:solidFill>
                <a:latin typeface="Times New Roman"/>
                <a:cs typeface="Times New Roman"/>
              </a:rPr>
              <a:t>i</a:t>
            </a:r>
            <a:r>
              <a:rPr lang="en-US" sz="2800" b="1" u="sng" spc="-5" dirty="0">
                <a:solidFill>
                  <a:srgbClr val="000099"/>
                </a:solidFill>
                <a:latin typeface="Times New Roman"/>
                <a:cs typeface="Times New Roman"/>
              </a:rPr>
              <a:t>s</a:t>
            </a:r>
            <a:r>
              <a:rPr lang="en-US" sz="2800" b="1" u="sng" spc="10" dirty="0">
                <a:solidFill>
                  <a:srgbClr val="000099"/>
                </a:solidFill>
                <a:latin typeface="Times New Roman"/>
                <a:cs typeface="Times New Roman"/>
              </a:rPr>
              <a:t>i</a:t>
            </a:r>
            <a:r>
              <a:rPr lang="en-US" sz="2800" b="1" u="sng" spc="-5" dirty="0">
                <a:solidFill>
                  <a:srgbClr val="000099"/>
                </a:solidFill>
                <a:latin typeface="Times New Roman"/>
                <a:cs typeface="Times New Roman"/>
              </a:rPr>
              <a:t>t</a:t>
            </a:r>
            <a:r>
              <a:rPr lang="en-US" sz="2800" b="1" u="sng" spc="10" dirty="0">
                <a:solidFill>
                  <a:srgbClr val="000099"/>
                </a:solidFill>
                <a:latin typeface="Times New Roman"/>
                <a:cs typeface="Times New Roman"/>
              </a:rPr>
              <a:t>i</a:t>
            </a:r>
            <a:r>
              <a:rPr lang="en-US" sz="2800" b="1" u="sng" spc="5" dirty="0">
                <a:solidFill>
                  <a:srgbClr val="000099"/>
                </a:solidFill>
                <a:latin typeface="Times New Roman"/>
                <a:cs typeface="Times New Roman"/>
              </a:rPr>
              <a:t>o</a:t>
            </a:r>
            <a:r>
              <a:rPr lang="en-US" sz="2800" b="1" u="sng" dirty="0">
                <a:solidFill>
                  <a:srgbClr val="000099"/>
                </a:solidFill>
                <a:latin typeface="Times New Roman"/>
                <a:cs typeface="Times New Roman"/>
              </a:rPr>
              <a:t>ns</a:t>
            </a:r>
            <a:endParaRPr lang="en-US" sz="2800" dirty="0">
              <a:solidFill>
                <a:srgbClr val="000099"/>
              </a:solidFill>
              <a:latin typeface="Times New Roman"/>
              <a:ea typeface="Calibri"/>
              <a:cs typeface="Times New Roman"/>
            </a:endParaRPr>
          </a:p>
          <a:p>
            <a:endParaRPr lang="en-US" sz="2600" dirty="0">
              <a:latin typeface="Times New Roman" panose="02020603050405020304" pitchFamily="18" charset="0"/>
              <a:cs typeface="Times New Roman" panose="02020603050405020304" pitchFamily="18" charset="0"/>
            </a:endParaRPr>
          </a:p>
          <a:p>
            <a:pPr algn="ctr"/>
            <a:r>
              <a:rPr lang="en-US" sz="2400" dirty="0">
                <a:latin typeface="Times New Roman"/>
                <a:cs typeface="Times New Roman"/>
              </a:rPr>
              <a:t>Re</a:t>
            </a:r>
            <a:r>
              <a:rPr lang="en-US" sz="2400" spc="-5" dirty="0">
                <a:latin typeface="Times New Roman"/>
                <a:cs typeface="Times New Roman"/>
              </a:rPr>
              <a:t>q</a:t>
            </a:r>
            <a:r>
              <a:rPr lang="en-US" sz="2400" dirty="0">
                <a:latin typeface="Times New Roman"/>
                <a:cs typeface="Times New Roman"/>
              </a:rPr>
              <a:t>u</a:t>
            </a:r>
            <a:r>
              <a:rPr lang="en-US" sz="2400" spc="5" dirty="0">
                <a:latin typeface="Times New Roman"/>
                <a:cs typeface="Times New Roman"/>
              </a:rPr>
              <a:t>is</a:t>
            </a:r>
            <a:r>
              <a:rPr lang="en-US" sz="2400" spc="-5" dirty="0">
                <a:latin typeface="Times New Roman"/>
                <a:cs typeface="Times New Roman"/>
              </a:rPr>
              <a:t>i</a:t>
            </a:r>
            <a:r>
              <a:rPr lang="en-US" sz="2400" spc="-10" dirty="0">
                <a:latin typeface="Times New Roman"/>
                <a:cs typeface="Times New Roman"/>
              </a:rPr>
              <a:t>t</a:t>
            </a:r>
            <a:r>
              <a:rPr lang="en-US" sz="2400" spc="5" dirty="0">
                <a:latin typeface="Times New Roman"/>
                <a:cs typeface="Times New Roman"/>
              </a:rPr>
              <a:t>ion</a:t>
            </a:r>
            <a:r>
              <a:rPr lang="en-US" sz="2400" dirty="0">
                <a:latin typeface="Times New Roman"/>
                <a:cs typeface="Times New Roman"/>
              </a:rPr>
              <a:t>s</a:t>
            </a:r>
            <a:r>
              <a:rPr lang="en-US" sz="2400" spc="150" dirty="0">
                <a:latin typeface="Times New Roman"/>
                <a:cs typeface="Times New Roman"/>
              </a:rPr>
              <a:t> for the new </a:t>
            </a:r>
            <a:r>
              <a:rPr lang="en-US" sz="2400" spc="140" dirty="0">
                <a:latin typeface="Times New Roman"/>
                <a:cs typeface="Times New Roman"/>
              </a:rPr>
              <a:t>FY</a:t>
            </a:r>
            <a:r>
              <a:rPr lang="en-US" sz="2400" spc="150" dirty="0">
                <a:latin typeface="Times New Roman"/>
                <a:cs typeface="Times New Roman"/>
              </a:rPr>
              <a:t> </a:t>
            </a:r>
            <a:r>
              <a:rPr lang="en-US" sz="2400" spc="-15" dirty="0">
                <a:latin typeface="Times New Roman"/>
                <a:cs typeface="Times New Roman"/>
              </a:rPr>
              <a:t>m</a:t>
            </a:r>
            <a:r>
              <a:rPr lang="en-US" sz="2400" spc="5" dirty="0">
                <a:latin typeface="Times New Roman"/>
                <a:cs typeface="Times New Roman"/>
              </a:rPr>
              <a:t>a</a:t>
            </a:r>
            <a:r>
              <a:rPr lang="en-US" sz="2400" dirty="0">
                <a:latin typeface="Times New Roman"/>
                <a:cs typeface="Times New Roman"/>
              </a:rPr>
              <a:t>y</a:t>
            </a:r>
            <a:r>
              <a:rPr lang="en-US" sz="2400" spc="150" dirty="0">
                <a:latin typeface="Times New Roman"/>
                <a:cs typeface="Times New Roman"/>
              </a:rPr>
              <a:t> </a:t>
            </a:r>
            <a:r>
              <a:rPr lang="en-US" sz="2400" spc="5" dirty="0">
                <a:latin typeface="Times New Roman"/>
                <a:cs typeface="Times New Roman"/>
              </a:rPr>
              <a:t>b</a:t>
            </a:r>
            <a:r>
              <a:rPr lang="en-US" sz="2400" dirty="0">
                <a:latin typeface="Times New Roman"/>
                <a:cs typeface="Times New Roman"/>
              </a:rPr>
              <a:t>e</a:t>
            </a:r>
            <a:r>
              <a:rPr lang="en-US" sz="2400" spc="165" dirty="0">
                <a:latin typeface="Times New Roman"/>
                <a:cs typeface="Times New Roman"/>
              </a:rPr>
              <a:t> </a:t>
            </a:r>
            <a:r>
              <a:rPr lang="en-US" sz="2400" spc="5" dirty="0">
                <a:latin typeface="Times New Roman"/>
                <a:cs typeface="Times New Roman"/>
              </a:rPr>
              <a:t>s</a:t>
            </a:r>
            <a:r>
              <a:rPr lang="en-US" sz="2400" spc="-5" dirty="0">
                <a:latin typeface="Times New Roman"/>
                <a:cs typeface="Times New Roman"/>
              </a:rPr>
              <a:t>u</a:t>
            </a:r>
            <a:r>
              <a:rPr lang="en-US" sz="2400" spc="5" dirty="0">
                <a:latin typeface="Times New Roman"/>
                <a:cs typeface="Times New Roman"/>
              </a:rPr>
              <a:t>b</a:t>
            </a:r>
            <a:r>
              <a:rPr lang="en-US" sz="2400" spc="-15" dirty="0">
                <a:latin typeface="Times New Roman"/>
                <a:cs typeface="Times New Roman"/>
              </a:rPr>
              <a:t>m</a:t>
            </a:r>
            <a:r>
              <a:rPr lang="en-US" sz="2400" spc="5" dirty="0">
                <a:latin typeface="Times New Roman"/>
                <a:cs typeface="Times New Roman"/>
              </a:rPr>
              <a:t>i</a:t>
            </a:r>
            <a:r>
              <a:rPr lang="en-US" sz="2400" spc="-10" dirty="0">
                <a:latin typeface="Times New Roman"/>
                <a:cs typeface="Times New Roman"/>
              </a:rPr>
              <a:t>t</a:t>
            </a:r>
            <a:r>
              <a:rPr lang="en-US" sz="2400" spc="-5" dirty="0">
                <a:latin typeface="Times New Roman"/>
                <a:cs typeface="Times New Roman"/>
              </a:rPr>
              <a:t>t</a:t>
            </a:r>
            <a:r>
              <a:rPr lang="en-US" sz="2400" spc="5" dirty="0">
                <a:latin typeface="Times New Roman"/>
                <a:cs typeface="Times New Roman"/>
              </a:rPr>
              <a:t>e</a:t>
            </a:r>
            <a:r>
              <a:rPr lang="en-US" sz="2400" dirty="0">
                <a:latin typeface="Times New Roman"/>
                <a:cs typeface="Times New Roman"/>
              </a:rPr>
              <a:t>d in CSUBUY P2P</a:t>
            </a:r>
            <a:r>
              <a:rPr lang="en-US" sz="2400" spc="165" dirty="0">
                <a:latin typeface="Times New Roman"/>
                <a:cs typeface="Times New Roman"/>
              </a:rPr>
              <a:t> </a:t>
            </a:r>
            <a:r>
              <a:rPr lang="en-US" sz="2400" spc="-10" dirty="0">
                <a:latin typeface="Times New Roman"/>
                <a:cs typeface="Times New Roman"/>
              </a:rPr>
              <a:t>as of</a:t>
            </a:r>
            <a:r>
              <a:rPr lang="en-US" sz="2400" dirty="0">
                <a:latin typeface="Times New Roman"/>
                <a:cs typeface="Times New Roman"/>
              </a:rPr>
              <a:t> </a:t>
            </a:r>
            <a:r>
              <a:rPr lang="en-US" sz="2400" b="1" dirty="0">
                <a:latin typeface="Times New Roman"/>
                <a:cs typeface="Times New Roman"/>
              </a:rPr>
              <a:t>May</a:t>
            </a:r>
            <a:r>
              <a:rPr lang="en-US" sz="2400" b="1" spc="5" dirty="0">
                <a:latin typeface="Times New Roman"/>
                <a:cs typeface="Times New Roman"/>
              </a:rPr>
              <a:t> 1 </a:t>
            </a:r>
            <a:r>
              <a:rPr lang="en-US" sz="2400" spc="5" dirty="0">
                <a:latin typeface="Times New Roman"/>
                <a:cs typeface="Times New Roman"/>
              </a:rPr>
              <a:t>(do not submit before this date). Please be sure to input an Accounting Date of </a:t>
            </a:r>
            <a:r>
              <a:rPr lang="en-US" sz="2400" b="1" spc="5" dirty="0">
                <a:solidFill>
                  <a:srgbClr val="000099"/>
                </a:solidFill>
                <a:latin typeface="Times New Roman"/>
                <a:cs typeface="Times New Roman"/>
              </a:rPr>
              <a:t>7/1/2026</a:t>
            </a:r>
            <a:r>
              <a:rPr lang="en-US" sz="2400" b="1" spc="5" dirty="0">
                <a:latin typeface="Times New Roman"/>
                <a:cs typeface="Times New Roman"/>
              </a:rPr>
              <a:t> </a:t>
            </a:r>
            <a:r>
              <a:rPr lang="en-US" sz="2400" dirty="0">
                <a:latin typeface="Times New Roman"/>
                <a:cs typeface="Times New Roman"/>
              </a:rPr>
              <a:t>and</a:t>
            </a:r>
            <a:r>
              <a:rPr lang="en-US" sz="2400" b="1" dirty="0">
                <a:latin typeface="Times New Roman"/>
                <a:cs typeface="Times New Roman"/>
              </a:rPr>
              <a:t> </a:t>
            </a:r>
            <a:r>
              <a:rPr lang="en-US" sz="2400" dirty="0">
                <a:latin typeface="Times New Roman"/>
                <a:cs typeface="Times New Roman"/>
              </a:rPr>
              <a:t>add a comment that PO is for </a:t>
            </a:r>
            <a:r>
              <a:rPr lang="en-US" sz="2400" b="1" spc="5" dirty="0">
                <a:latin typeface="Times New Roman"/>
                <a:cs typeface="Times New Roman"/>
              </a:rPr>
              <a:t>“</a:t>
            </a:r>
            <a:r>
              <a:rPr lang="en-US" sz="2400" b="1" dirty="0">
                <a:solidFill>
                  <a:srgbClr val="000099"/>
                </a:solidFill>
                <a:latin typeface="Times New Roman"/>
                <a:cs typeface="Times New Roman"/>
              </a:rPr>
              <a:t>FY</a:t>
            </a:r>
            <a:r>
              <a:rPr lang="en-US" sz="2400" b="1" spc="-40" dirty="0">
                <a:solidFill>
                  <a:srgbClr val="000099"/>
                </a:solidFill>
                <a:latin typeface="Times New Roman"/>
                <a:cs typeface="Times New Roman"/>
              </a:rPr>
              <a:t> </a:t>
            </a:r>
            <a:r>
              <a:rPr lang="en-US" sz="2400" b="1" spc="5" dirty="0">
                <a:solidFill>
                  <a:srgbClr val="000099"/>
                </a:solidFill>
                <a:latin typeface="Times New Roman"/>
                <a:cs typeface="Times New Roman"/>
              </a:rPr>
              <a:t>2026-27.</a:t>
            </a:r>
            <a:r>
              <a:rPr lang="en-US" sz="2400" b="1" dirty="0">
                <a:latin typeface="Times New Roman"/>
                <a:cs typeface="Times New Roman"/>
              </a:rPr>
              <a:t>”</a:t>
            </a:r>
            <a:r>
              <a:rPr lang="en-US" sz="2400" b="1" spc="-10" dirty="0">
                <a:latin typeface="Times New Roman"/>
                <a:cs typeface="Times New Roman"/>
              </a:rPr>
              <a:t> </a:t>
            </a:r>
            <a:endParaRPr lang="en-US" sz="2400" dirty="0">
              <a:latin typeface="Times New Roman"/>
              <a:ea typeface="Calibri"/>
              <a:cs typeface="Times New Roman"/>
            </a:endParaRPr>
          </a:p>
          <a:p>
            <a:pPr algn="ctr"/>
            <a:endParaRPr lang="en-US" sz="2600" spc="-10" dirty="0">
              <a:latin typeface="Times New Roman" panose="02020603050405020304" pitchFamily="18" charset="0"/>
              <a:cs typeface="Times New Roman" panose="02020603050405020304" pitchFamily="18" charset="0"/>
            </a:endParaRPr>
          </a:p>
          <a:p>
            <a:pPr algn="ctr"/>
            <a:r>
              <a:rPr lang="en-US" sz="2400" dirty="0">
                <a:latin typeface="Times New Roman"/>
                <a:cs typeface="Times New Roman"/>
              </a:rPr>
              <a:t>Any POs processed after 5/2 will be held for release until 7/3 unless there is a critical need to release early, contact Procurement to discuss. </a:t>
            </a:r>
            <a:endParaRPr lang="en-US" sz="2400" dirty="0">
              <a:latin typeface="Times New Roman"/>
              <a:ea typeface="Calibri"/>
              <a:cs typeface="Times New Roman"/>
            </a:endParaRPr>
          </a:p>
          <a:p>
            <a:pPr algn="ctr"/>
            <a:r>
              <a:rPr lang="en-US" sz="2400" b="1" dirty="0">
                <a:latin typeface="Times New Roman"/>
                <a:cs typeface="Times New Roman"/>
              </a:rPr>
              <a:t>All requisitions</a:t>
            </a:r>
            <a:r>
              <a:rPr lang="en-US" sz="2400" dirty="0">
                <a:latin typeface="Times New Roman"/>
                <a:cs typeface="Times New Roman"/>
              </a:rPr>
              <a:t> submitted on or after </a:t>
            </a:r>
            <a:r>
              <a:rPr lang="en-US" sz="2400" b="1" dirty="0">
                <a:latin typeface="Times New Roman"/>
                <a:cs typeface="Times New Roman"/>
              </a:rPr>
              <a:t>June 1 </a:t>
            </a:r>
            <a:r>
              <a:rPr lang="en-US" sz="2400" dirty="0">
                <a:latin typeface="Times New Roman"/>
                <a:cs typeface="Times New Roman"/>
              </a:rPr>
              <a:t>will go to Procurement for processing, including punchout catalog items (i.e. Staples, Amazon) that are low risk and low dollar that normally would not go through Procurement.</a:t>
            </a:r>
            <a:endParaRPr lang="en-US" sz="2400" dirty="0">
              <a:latin typeface="Times New Roman"/>
              <a:ea typeface="Calibri"/>
              <a:cs typeface="Times New Roman"/>
            </a:endParaRPr>
          </a:p>
          <a:p>
            <a:pPr algn="ctr"/>
            <a:endParaRPr lang="en-US" sz="2400" dirty="0">
              <a:ea typeface="Calibri" panose="020F0502020204030204"/>
              <a:cs typeface="Calibri" panose="020F0502020204030204"/>
            </a:endParaRPr>
          </a:p>
        </p:txBody>
      </p:sp>
    </p:spTree>
    <p:extLst>
      <p:ext uri="{BB962C8B-B14F-4D97-AF65-F5344CB8AC3E}">
        <p14:creationId xmlns:p14="http://schemas.microsoft.com/office/powerpoint/2010/main" val="1786822020"/>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screenshot of a computer&#10;&#10;Description automatically generated">
            <a:extLst>
              <a:ext uri="{FF2B5EF4-FFF2-40B4-BE49-F238E27FC236}">
                <a16:creationId xmlns:a16="http://schemas.microsoft.com/office/drawing/2014/main" id="{B5FE6B48-7A4B-BEFF-26C3-AF6706E3F6E9}"/>
              </a:ext>
            </a:extLst>
          </p:cNvPr>
          <p:cNvPicPr>
            <a:picLocks noChangeAspect="1"/>
          </p:cNvPicPr>
          <p:nvPr/>
        </p:nvPicPr>
        <p:blipFill>
          <a:blip r:embed="rId2"/>
          <a:srcRect t="-2389" r="12554" b="21622"/>
          <a:stretch/>
        </p:blipFill>
        <p:spPr>
          <a:xfrm>
            <a:off x="297880" y="393631"/>
            <a:ext cx="11543160" cy="5692566"/>
          </a:xfrm>
          <a:prstGeom prst="rect">
            <a:avLst/>
          </a:prstGeom>
        </p:spPr>
      </p:pic>
      <p:sp>
        <p:nvSpPr>
          <p:cNvPr id="3" name="Arrow: Right 2">
            <a:extLst>
              <a:ext uri="{FF2B5EF4-FFF2-40B4-BE49-F238E27FC236}">
                <a16:creationId xmlns:a16="http://schemas.microsoft.com/office/drawing/2014/main" id="{7BCCCC66-B887-E3ED-B385-6D10FEB197DB}"/>
              </a:ext>
            </a:extLst>
          </p:cNvPr>
          <p:cNvSpPr/>
          <p:nvPr/>
        </p:nvSpPr>
        <p:spPr>
          <a:xfrm rot="1440000">
            <a:off x="8016562" y="3401469"/>
            <a:ext cx="870857" cy="276329"/>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Arrow: Right 3">
            <a:extLst>
              <a:ext uri="{FF2B5EF4-FFF2-40B4-BE49-F238E27FC236}">
                <a16:creationId xmlns:a16="http://schemas.microsoft.com/office/drawing/2014/main" id="{CD31AD5B-249F-F3ED-00E6-F6A3728FB2BA}"/>
              </a:ext>
            </a:extLst>
          </p:cNvPr>
          <p:cNvSpPr/>
          <p:nvPr/>
        </p:nvSpPr>
        <p:spPr>
          <a:xfrm rot="2460000">
            <a:off x="2191677" y="244927"/>
            <a:ext cx="870857" cy="276329"/>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95447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632872" y="398711"/>
            <a:ext cx="7191612"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Procurement and Contract Services  </a:t>
            </a:r>
          </a:p>
          <a:p>
            <a:endParaRPr lang="en-US" sz="3600" b="1">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7B96554-764E-4D4B-BAB1-1ADC9436616F}"/>
              </a:ext>
            </a:extLst>
          </p:cNvPr>
          <p:cNvSpPr txBox="1"/>
          <p:nvPr/>
        </p:nvSpPr>
        <p:spPr>
          <a:xfrm>
            <a:off x="537663" y="6214081"/>
            <a:ext cx="8825501" cy="861774"/>
          </a:xfrm>
          <a:prstGeom prst="rect">
            <a:avLst/>
          </a:prstGeom>
          <a:noFill/>
        </p:spPr>
        <p:txBody>
          <a:bodyPr wrap="square" lIns="91440" tIns="45720" rIns="91440" bIns="45720" rtlCol="0" anchor="t">
            <a:spAutoFit/>
          </a:bodyPr>
          <a:lstStyle/>
          <a:p>
            <a:r>
              <a:rPr lang="en-US" sz="1400" b="1">
                <a:latin typeface="Times New Roman"/>
                <a:cs typeface="Times New Roman"/>
              </a:rPr>
              <a:t>Contact:</a:t>
            </a:r>
            <a:r>
              <a:rPr lang="en-US" sz="1400">
                <a:latin typeface="Times New Roman"/>
                <a:cs typeface="Times New Roman"/>
              </a:rPr>
              <a:t> </a:t>
            </a:r>
            <a:r>
              <a:rPr lang="en-US" sz="1400">
                <a:latin typeface="Times New Roman"/>
                <a:cs typeface="Times New Roman"/>
                <a:hlinkClick r:id="rId2"/>
              </a:rPr>
              <a:t>Procurement@csub.edu</a:t>
            </a:r>
            <a:endParaRPr lang="en-US" sz="1400">
              <a:latin typeface="Times New Roman"/>
              <a:cs typeface="Times New Roman"/>
            </a:endParaRPr>
          </a:p>
          <a:p>
            <a:r>
              <a:rPr lang="en-US">
                <a:latin typeface="Times New Roman" panose="02020603050405020304" pitchFamily="18" charset="0"/>
                <a:cs typeface="Times New Roman" panose="02020603050405020304" pitchFamily="18" charset="0"/>
              </a:rPr>
              <a:t> </a:t>
            </a:r>
          </a:p>
          <a:p>
            <a:r>
              <a:rPr lang="en-US">
                <a:latin typeface="Times New Roman" panose="02020603050405020304" pitchFamily="18" charset="0"/>
                <a:cs typeface="Times New Roman" panose="02020603050405020304" pitchFamily="18" charset="0"/>
              </a:rPr>
              <a:t> </a:t>
            </a:r>
          </a:p>
        </p:txBody>
      </p:sp>
      <p:sp>
        <p:nvSpPr>
          <p:cNvPr id="4" name="TextBox 3">
            <a:extLst>
              <a:ext uri="{FF2B5EF4-FFF2-40B4-BE49-F238E27FC236}">
                <a16:creationId xmlns:a16="http://schemas.microsoft.com/office/drawing/2014/main" id="{890ACB35-BBC4-4C4A-B7C6-DB7FBA8C34F9}"/>
              </a:ext>
            </a:extLst>
          </p:cNvPr>
          <p:cNvSpPr txBox="1"/>
          <p:nvPr/>
        </p:nvSpPr>
        <p:spPr>
          <a:xfrm>
            <a:off x="537588" y="1592663"/>
            <a:ext cx="11058208" cy="461664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200" b="1" u="sng" spc="-25" dirty="0">
                <a:solidFill>
                  <a:srgbClr val="000099"/>
                </a:solidFill>
                <a:latin typeface="Times New Roman" panose="02020603050405020304" pitchFamily="18" charset="0"/>
                <a:cs typeface="Times New Roman" panose="02020603050405020304" pitchFamily="18" charset="0"/>
              </a:rPr>
              <a:t>A</a:t>
            </a:r>
            <a:r>
              <a:rPr lang="en-US" sz="3200" b="1" u="sng" spc="10" dirty="0">
                <a:solidFill>
                  <a:srgbClr val="000099"/>
                </a:solidFill>
                <a:latin typeface="Times New Roman" panose="02020603050405020304" pitchFamily="18" charset="0"/>
                <a:cs typeface="Times New Roman" panose="02020603050405020304" pitchFamily="18" charset="0"/>
              </a:rPr>
              <a:t>n</a:t>
            </a:r>
            <a:r>
              <a:rPr lang="en-US" sz="3200" b="1" u="sng" dirty="0">
                <a:solidFill>
                  <a:srgbClr val="000099"/>
                </a:solidFill>
                <a:latin typeface="Times New Roman" panose="02020603050405020304" pitchFamily="18" charset="0"/>
                <a:cs typeface="Times New Roman" panose="02020603050405020304" pitchFamily="18" charset="0"/>
              </a:rPr>
              <a:t>nual</a:t>
            </a:r>
            <a:r>
              <a:rPr lang="en-US" sz="3200" b="1" u="sng" spc="20" dirty="0">
                <a:solidFill>
                  <a:srgbClr val="000099"/>
                </a:solidFill>
                <a:latin typeface="Times New Roman" panose="02020603050405020304" pitchFamily="18" charset="0"/>
                <a:cs typeface="Times New Roman" panose="02020603050405020304" pitchFamily="18" charset="0"/>
              </a:rPr>
              <a:t> </a:t>
            </a:r>
            <a:r>
              <a:rPr lang="en-US" sz="3200" b="1" u="sng" dirty="0">
                <a:solidFill>
                  <a:srgbClr val="000099"/>
                </a:solidFill>
                <a:latin typeface="Times New Roman" panose="02020603050405020304" pitchFamily="18" charset="0"/>
                <a:cs typeface="Times New Roman" panose="02020603050405020304" pitchFamily="18" charset="0"/>
              </a:rPr>
              <a:t>Renewals and Blanket Purchase Orders</a:t>
            </a:r>
            <a:endParaRPr lang="en-US" sz="3200" dirty="0">
              <a:solidFill>
                <a:srgbClr val="000099"/>
              </a:solidFill>
              <a:latin typeface="Times New Roman" panose="02020603050405020304" pitchFamily="18" charset="0"/>
              <a:cs typeface="Times New Roman" panose="02020603050405020304" pitchFamily="18" charset="0"/>
            </a:endParaRPr>
          </a:p>
          <a:p>
            <a:pPr algn="ctr"/>
            <a:endParaRPr lang="en-US" sz="1200" spc="10" dirty="0">
              <a:latin typeface="Times New Roman" panose="02020603050405020304" pitchFamily="18" charset="0"/>
              <a:ea typeface="Calibri"/>
              <a:cs typeface="Times New Roman" panose="02020603050405020304" pitchFamily="18" charset="0"/>
            </a:endParaRPr>
          </a:p>
          <a:p>
            <a:pPr algn="ctr"/>
            <a:r>
              <a:rPr lang="en-US" sz="2400" spc="10" dirty="0">
                <a:latin typeface="Times New Roman"/>
                <a:ea typeface="Calibri"/>
                <a:cs typeface="Times New Roman"/>
              </a:rPr>
              <a:t>Annual renewals and blanket PO </a:t>
            </a:r>
            <a:r>
              <a:rPr lang="en-US" sz="2400" spc="10" dirty="0">
                <a:latin typeface="Times New Roman"/>
                <a:ea typeface="+mn-lt"/>
                <a:cs typeface="Times New Roman"/>
              </a:rPr>
              <a:t>requisitions can be submitted on or after Friday, May</a:t>
            </a:r>
            <a:r>
              <a:rPr lang="en-US" sz="2400" b="1" spc="10" dirty="0">
                <a:latin typeface="Times New Roman"/>
                <a:ea typeface="+mn-lt"/>
                <a:cs typeface="Times New Roman"/>
              </a:rPr>
              <a:t> 1, 2026 </a:t>
            </a:r>
            <a:r>
              <a:rPr lang="en-US" sz="2400" spc="10" dirty="0">
                <a:latin typeface="Times New Roman"/>
                <a:ea typeface="+mn-lt"/>
                <a:cs typeface="Times New Roman"/>
              </a:rPr>
              <a:t>with an Accounting Date of </a:t>
            </a:r>
            <a:r>
              <a:rPr lang="en-US" sz="2400" b="1" spc="10" dirty="0">
                <a:latin typeface="Times New Roman"/>
                <a:ea typeface="+mn-lt"/>
                <a:cs typeface="Times New Roman"/>
              </a:rPr>
              <a:t>7/1/26 </a:t>
            </a:r>
            <a:r>
              <a:rPr lang="en-US" sz="2400" spc="10" dirty="0">
                <a:latin typeface="Times New Roman"/>
                <a:ea typeface="+mn-lt"/>
                <a:cs typeface="Times New Roman"/>
              </a:rPr>
              <a:t>or later and a comment that PO is a </a:t>
            </a:r>
            <a:r>
              <a:rPr lang="en-US" sz="2400" b="1" spc="10" dirty="0">
                <a:latin typeface="Times New Roman"/>
                <a:ea typeface="+mn-lt"/>
                <a:cs typeface="Times New Roman"/>
              </a:rPr>
              <a:t>blanket or annual renewal</a:t>
            </a:r>
            <a:r>
              <a:rPr lang="en-US" sz="2400" spc="10" dirty="0">
                <a:latin typeface="Times New Roman"/>
                <a:ea typeface="+mn-lt"/>
                <a:cs typeface="Times New Roman"/>
              </a:rPr>
              <a:t> for </a:t>
            </a:r>
            <a:r>
              <a:rPr lang="en-US" sz="2400" b="1" spc="10" dirty="0">
                <a:latin typeface="Times New Roman"/>
                <a:ea typeface="+mn-lt"/>
                <a:cs typeface="Times New Roman"/>
              </a:rPr>
              <a:t>FY 2026-27</a:t>
            </a:r>
            <a:r>
              <a:rPr lang="en-US" sz="2400" spc="10" dirty="0">
                <a:latin typeface="Times New Roman"/>
                <a:ea typeface="+mn-lt"/>
                <a:cs typeface="Times New Roman"/>
              </a:rPr>
              <a:t>.  </a:t>
            </a:r>
            <a:endParaRPr lang="en-US" sz="2400" dirty="0">
              <a:latin typeface="Times New Roman"/>
              <a:ea typeface="+mn-lt"/>
              <a:cs typeface="Times New Roman"/>
            </a:endParaRPr>
          </a:p>
          <a:p>
            <a:pPr algn="ctr"/>
            <a:endParaRPr lang="en-US" sz="1200" spc="10" dirty="0">
              <a:latin typeface="Times New Roman" panose="02020603050405020304" pitchFamily="18" charset="0"/>
              <a:ea typeface="+mn-lt"/>
              <a:cs typeface="Times New Roman" panose="02020603050405020304" pitchFamily="18" charset="0"/>
            </a:endParaRPr>
          </a:p>
          <a:p>
            <a:pPr algn="ctr"/>
            <a:r>
              <a:rPr lang="en-US" sz="2200" spc="10" dirty="0">
                <a:latin typeface="Times New Roman" panose="02020603050405020304" pitchFamily="18" charset="0"/>
                <a:ea typeface="+mn-lt"/>
                <a:cs typeface="Times New Roman" panose="02020603050405020304" pitchFamily="18" charset="0"/>
              </a:rPr>
              <a:t>On or after July 1, the accounting date and comment is no longer necessary.</a:t>
            </a:r>
            <a:endParaRPr lang="en-US" sz="2200" dirty="0">
              <a:latin typeface="Times New Roman" panose="02020603050405020304" pitchFamily="18" charset="0"/>
              <a:ea typeface="+mn-lt"/>
              <a:cs typeface="Times New Roman" panose="02020603050405020304" pitchFamily="18" charset="0"/>
            </a:endParaRPr>
          </a:p>
          <a:p>
            <a:pPr algn="ctr"/>
            <a:endParaRPr lang="en-US" sz="1200" spc="10" dirty="0">
              <a:latin typeface="Times New Roman" panose="02020603050405020304" pitchFamily="18" charset="0"/>
              <a:ea typeface="+mn-lt"/>
              <a:cs typeface="Times New Roman" panose="02020603050405020304" pitchFamily="18" charset="0"/>
            </a:endParaRPr>
          </a:p>
          <a:p>
            <a:pPr algn="ctr"/>
            <a:r>
              <a:rPr lang="en-US" sz="2200" spc="10" dirty="0">
                <a:latin typeface="Times New Roman" panose="02020603050405020304" pitchFamily="18" charset="0"/>
                <a:ea typeface="+mn-lt"/>
                <a:cs typeface="Times New Roman" panose="02020603050405020304" pitchFamily="18" charset="0"/>
              </a:rPr>
              <a:t>CSUBUY P2P provides visibility to requestors for all requisitions submitted and the search functionality is simple and easy to use, therefore, Procurement will no longer provide a listing of all campus blankets and annual renewals.  </a:t>
            </a:r>
            <a:endParaRPr lang="en-US" sz="2200" dirty="0">
              <a:latin typeface="Times New Roman" panose="02020603050405020304" pitchFamily="18" charset="0"/>
              <a:ea typeface="+mn-lt"/>
              <a:cs typeface="Times New Roman" panose="02020603050405020304" pitchFamily="18" charset="0"/>
            </a:endParaRPr>
          </a:p>
          <a:p>
            <a:pPr algn="ctr"/>
            <a:endParaRPr lang="en-US" sz="2200" spc="10" dirty="0">
              <a:latin typeface="Times New Roman" panose="02020603050405020304" pitchFamily="18" charset="0"/>
              <a:ea typeface="+mn-lt"/>
              <a:cs typeface="Times New Roman" panose="02020603050405020304" pitchFamily="18" charset="0"/>
            </a:endParaRPr>
          </a:p>
          <a:p>
            <a:pPr algn="ctr"/>
            <a:r>
              <a:rPr lang="en-US" sz="2200" spc="10" dirty="0">
                <a:latin typeface="Times New Roman" panose="02020603050405020304" pitchFamily="18" charset="0"/>
                <a:ea typeface="Calibri"/>
                <a:cs typeface="Times New Roman" panose="02020603050405020304" pitchFamily="18" charset="0"/>
              </a:rPr>
              <a:t>For blanket POs that are a combination of goods and services, please be sure to create at least two lines, one for taxable goods and one for non-taxable services. </a:t>
            </a:r>
          </a:p>
        </p:txBody>
      </p:sp>
    </p:spTree>
    <p:extLst>
      <p:ext uri="{BB962C8B-B14F-4D97-AF65-F5344CB8AC3E}">
        <p14:creationId xmlns:p14="http://schemas.microsoft.com/office/powerpoint/2010/main" val="4105692664"/>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CAD73157-95E8-4900-9DC5-5602471B0928}"/>
              </a:ext>
            </a:extLst>
          </p:cNvPr>
          <p:cNvSpPr/>
          <p:nvPr/>
        </p:nvSpPr>
        <p:spPr>
          <a:xfrm>
            <a:off x="3165568" y="288485"/>
            <a:ext cx="5416868" cy="655885"/>
          </a:xfrm>
          <a:prstGeom prst="rect">
            <a:avLst/>
          </a:prstGeom>
        </p:spPr>
        <p:txBody>
          <a:bodyPr wrap="none">
            <a:spAutoFit/>
          </a:bodyPr>
          <a:lstStyle/>
          <a:p>
            <a:pPr>
              <a:lnSpc>
                <a:spcPct val="107000"/>
              </a:lnSpc>
            </a:pPr>
            <a:r>
              <a:rPr lang="en-US" sz="3600" b="1" u="sng">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Student Financial Services</a:t>
            </a:r>
            <a:endParaRPr lang="en-US" sz="36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2DDC413-29FF-4176-AD1D-EA052BB051B2}"/>
              </a:ext>
            </a:extLst>
          </p:cNvPr>
          <p:cNvSpPr txBox="1"/>
          <p:nvPr/>
        </p:nvSpPr>
        <p:spPr>
          <a:xfrm>
            <a:off x="297951" y="6129977"/>
            <a:ext cx="6010382" cy="523220"/>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Contact:</a:t>
            </a:r>
          </a:p>
          <a:p>
            <a:r>
              <a:rPr lang="en-US" sz="1400" dirty="0">
                <a:latin typeface="Times New Roman" panose="02020603050405020304" pitchFamily="18" charset="0"/>
                <a:cs typeface="Times New Roman" panose="02020603050405020304" pitchFamily="18" charset="0"/>
              </a:rPr>
              <a:t>SFS AR Email- </a:t>
            </a:r>
            <a:r>
              <a:rPr lang="en-US" sz="1400" dirty="0">
                <a:latin typeface="Times New Roman" panose="02020603050405020304" pitchFamily="18" charset="0"/>
                <a:cs typeface="Times New Roman" panose="02020603050405020304" pitchFamily="18" charset="0"/>
                <a:hlinkClick r:id="rId2"/>
              </a:rPr>
              <a:t>accounts_receivable@csub.edu</a:t>
            </a:r>
            <a:endParaRPr lang="en-US" sz="1400"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D7116BF1-54A7-017D-C9B3-273F38993E24}"/>
              </a:ext>
            </a:extLst>
          </p:cNvPr>
          <p:cNvSpPr txBox="1"/>
          <p:nvPr/>
        </p:nvSpPr>
        <p:spPr>
          <a:xfrm>
            <a:off x="1012524" y="1084236"/>
            <a:ext cx="10036476" cy="58169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900"/>
              </a:spcBef>
            </a:pPr>
            <a:r>
              <a:rPr lang="en-US" sz="2400" b="1" spc="-15" dirty="0">
                <a:latin typeface="Times New Roman" panose="02020603050405020304" pitchFamily="18" charset="0"/>
                <a:cs typeface="Times New Roman" panose="02020603050405020304" pitchFamily="18" charset="0"/>
              </a:rPr>
              <a:t>University </a:t>
            </a:r>
            <a:r>
              <a:rPr lang="en-US" sz="2400" b="1" spc="-20" dirty="0">
                <a:latin typeface="Times New Roman" panose="02020603050405020304" pitchFamily="18" charset="0"/>
                <a:cs typeface="Times New Roman" panose="02020603050405020304" pitchFamily="18" charset="0"/>
              </a:rPr>
              <a:t>Centralized</a:t>
            </a:r>
            <a:r>
              <a:rPr lang="en-US" sz="2400" b="1" spc="-60" dirty="0">
                <a:latin typeface="Times New Roman" panose="02020603050405020304" pitchFamily="18" charset="0"/>
                <a:cs typeface="Times New Roman" panose="02020603050405020304" pitchFamily="18" charset="0"/>
              </a:rPr>
              <a:t> </a:t>
            </a:r>
            <a:r>
              <a:rPr lang="en-US" sz="2400" b="1" spc="-5" dirty="0">
                <a:latin typeface="Times New Roman" panose="02020603050405020304" pitchFamily="18" charset="0"/>
                <a:cs typeface="Times New Roman" panose="02020603050405020304" pitchFamily="18" charset="0"/>
              </a:rPr>
              <a:t>Billing</a:t>
            </a:r>
            <a:endParaRPr lang="en-US" sz="2400" b="1" spc="-5" dirty="0">
              <a:latin typeface="Times New Roman" panose="02020603050405020304" pitchFamily="18" charset="0"/>
              <a:ea typeface="+mn-lt"/>
              <a:cs typeface="Times New Roman" panose="02020603050405020304" pitchFamily="18" charset="0"/>
            </a:endParaRPr>
          </a:p>
          <a:p>
            <a:pPr indent="-342900">
              <a:spcBef>
                <a:spcPts val="900"/>
              </a:spcBef>
              <a:buFont typeface="Arial" panose="020B0604020202020204" pitchFamily="34" charset="0"/>
              <a:buChar char="•"/>
            </a:pPr>
            <a:r>
              <a:rPr lang="en-US" sz="2400" spc="-5" dirty="0">
                <a:latin typeface="Times New Roman" panose="02020603050405020304" pitchFamily="18" charset="0"/>
                <a:ea typeface="+mn-lt"/>
                <a:cs typeface="Times New Roman" panose="02020603050405020304" pitchFamily="18" charset="0"/>
              </a:rPr>
              <a:t>The CO has mandated that University billing be </a:t>
            </a:r>
            <a:r>
              <a:rPr lang="en-US" sz="2400" b="1" spc="-5" dirty="0">
                <a:latin typeface="Times New Roman" panose="02020603050405020304" pitchFamily="18" charset="0"/>
                <a:ea typeface="+mn-lt"/>
                <a:cs typeface="Times New Roman" panose="02020603050405020304" pitchFamily="18" charset="0"/>
              </a:rPr>
              <a:t>centralized (non-student).</a:t>
            </a:r>
          </a:p>
          <a:p>
            <a:pPr indent="-342900">
              <a:spcBef>
                <a:spcPts val="900"/>
              </a:spcBef>
              <a:buFont typeface="Arial" panose="020B0604020202020204" pitchFamily="34" charset="0"/>
              <a:buChar char="•"/>
            </a:pPr>
            <a:r>
              <a:rPr lang="en-US" sz="2400" b="1" spc="-5" dirty="0">
                <a:latin typeface="Times New Roman" panose="02020603050405020304" pitchFamily="18" charset="0"/>
                <a:ea typeface="+mn-lt"/>
                <a:cs typeface="Times New Roman" panose="02020603050405020304" pitchFamily="18" charset="0"/>
              </a:rPr>
              <a:t>All third-party billing, </a:t>
            </a:r>
            <a:r>
              <a:rPr lang="en-US" sz="2400" spc="-5" dirty="0">
                <a:latin typeface="Times New Roman" panose="02020603050405020304" pitchFamily="18" charset="0"/>
                <a:ea typeface="+mn-lt"/>
                <a:cs typeface="Times New Roman" panose="02020603050405020304" pitchFamily="18" charset="0"/>
              </a:rPr>
              <a:t>including billing to any Auxiliary, has to be processed by the University Accounts Receivable (AR) Accountant.</a:t>
            </a:r>
            <a:endParaRPr lang="en-US" sz="2400" b="1" dirty="0">
              <a:latin typeface="Times New Roman" panose="02020603050405020304" pitchFamily="18" charset="0"/>
              <a:cs typeface="Times New Roman" panose="02020603050405020304" pitchFamily="18" charset="0"/>
            </a:endParaRPr>
          </a:p>
          <a:p>
            <a:pPr>
              <a:spcBef>
                <a:spcPts val="1200"/>
              </a:spcBef>
            </a:pPr>
            <a:r>
              <a:rPr lang="en-US" b="1" dirty="0">
                <a:latin typeface="Times New Roman" panose="02020603050405020304" pitchFamily="18" charset="0"/>
                <a:cs typeface="Times New Roman" panose="02020603050405020304" pitchFamily="18" charset="0"/>
              </a:rPr>
              <a:t>Preferred Contact: </a:t>
            </a:r>
            <a:endParaRPr lang="en-US" dirty="0">
              <a:latin typeface="Times New Roman" panose="02020603050405020304" pitchFamily="18" charset="0"/>
              <a:cs typeface="Times New Roman" panose="02020603050405020304" pitchFamily="18" charset="0"/>
            </a:endParaRPr>
          </a:p>
          <a:p>
            <a:pPr>
              <a:spcBef>
                <a:spcPts val="900"/>
              </a:spcBef>
            </a:pPr>
            <a:r>
              <a:rPr lang="en-US" b="1" dirty="0">
                <a:latin typeface="Times New Roman" panose="02020603050405020304" pitchFamily="18" charset="0"/>
                <a:cs typeface="Times New Roman" panose="02020603050405020304" pitchFamily="18" charset="0"/>
              </a:rPr>
              <a:t>University Accounts Receivable:  accounts_receivable@csub.edu</a:t>
            </a:r>
            <a:endParaRPr lang="en-US" dirty="0">
              <a:latin typeface="Times New Roman" panose="02020603050405020304" pitchFamily="18" charset="0"/>
              <a:cs typeface="Times New Roman" panose="02020603050405020304" pitchFamily="18" charset="0"/>
            </a:endParaRPr>
          </a:p>
          <a:p>
            <a:pPr>
              <a:spcBef>
                <a:spcPts val="900"/>
              </a:spcBef>
            </a:pPr>
            <a:r>
              <a:rPr lang="en-US" dirty="0">
                <a:latin typeface="Times New Roman" panose="02020603050405020304" pitchFamily="18" charset="0"/>
                <a:cs typeface="Times New Roman" panose="02020603050405020304" pitchFamily="18" charset="0"/>
              </a:rPr>
              <a:t>A staff member will respond within 2 business days.</a:t>
            </a:r>
            <a:endParaRPr lang="en-US" dirty="0">
              <a:latin typeface="Times New Roman" panose="02020603050405020304" pitchFamily="18" charset="0"/>
              <a:ea typeface="Calibri"/>
              <a:cs typeface="Times New Roman" panose="02020603050405020304" pitchFamily="18" charset="0"/>
            </a:endParaRPr>
          </a:p>
          <a:p>
            <a:pPr>
              <a:spcBef>
                <a:spcPts val="1200"/>
              </a:spcBef>
            </a:pPr>
            <a:r>
              <a:rPr lang="en-US" sz="2400" b="1" spc="-5" dirty="0">
                <a:latin typeface="Times New Roman" panose="02020603050405020304" pitchFamily="18" charset="0"/>
                <a:ea typeface="+mn-lt"/>
                <a:cs typeface="Times New Roman" panose="02020603050405020304" pitchFamily="18" charset="0"/>
              </a:rPr>
              <a:t>Cash Collection Sheet - Change in Support Required</a:t>
            </a:r>
          </a:p>
          <a:p>
            <a:pPr marL="342900" indent="-342900">
              <a:spcBef>
                <a:spcPts val="1200"/>
              </a:spcBef>
              <a:buFont typeface="Arial" panose="020B0604020202020204" pitchFamily="34" charset="0"/>
              <a:buChar char="•"/>
            </a:pPr>
            <a:r>
              <a:rPr lang="en-US" sz="2400" spc="-5" dirty="0">
                <a:latin typeface="Times New Roman" panose="02020603050405020304" pitchFamily="18" charset="0"/>
                <a:ea typeface="+mn-lt"/>
                <a:cs typeface="Times New Roman" panose="02020603050405020304" pitchFamily="18" charset="0"/>
              </a:rPr>
              <a:t>Please provide all support related to the cash receipts (i.e., Invoices, receipts, deposit slips, customer correspondence, etc.)</a:t>
            </a:r>
          </a:p>
          <a:p>
            <a:pPr marL="342900" indent="-342900">
              <a:spcBef>
                <a:spcPts val="1200"/>
              </a:spcBef>
              <a:buFont typeface="Arial" panose="020B0604020202020204" pitchFamily="34" charset="0"/>
              <a:buChar char="•"/>
            </a:pPr>
            <a:r>
              <a:rPr lang="en-US" sz="2400" spc="-5" dirty="0">
                <a:latin typeface="Times New Roman" panose="02020603050405020304" pitchFamily="18" charset="0"/>
                <a:ea typeface="+mn-lt"/>
                <a:cs typeface="Times New Roman" panose="02020603050405020304" pitchFamily="18" charset="0"/>
              </a:rPr>
              <a:t>A copy of the check is not needed as an attachment</a:t>
            </a:r>
            <a:endParaRPr lang="en-US" sz="2400" dirty="0">
              <a:latin typeface="Times New Roman" panose="02020603050405020304" pitchFamily="18" charset="0"/>
              <a:cs typeface="Times New Roman" panose="02020603050405020304" pitchFamily="18" charset="0"/>
            </a:endParaRPr>
          </a:p>
          <a:p>
            <a:endParaRPr lang="en-US" sz="2800" b="1" spc="-5" dirty="0">
              <a:cs typeface="Calibri"/>
            </a:endParaRPr>
          </a:p>
          <a:p>
            <a:endParaRPr lang="en-US" sz="2800" b="1" spc="-5" dirty="0">
              <a:cs typeface="Calibri"/>
            </a:endParaRPr>
          </a:p>
        </p:txBody>
      </p:sp>
    </p:spTree>
    <p:extLst>
      <p:ext uri="{BB962C8B-B14F-4D97-AF65-F5344CB8AC3E}">
        <p14:creationId xmlns:p14="http://schemas.microsoft.com/office/powerpoint/2010/main" val="920971123"/>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CAD73157-95E8-4900-9DC5-5602471B0928}"/>
              </a:ext>
            </a:extLst>
          </p:cNvPr>
          <p:cNvSpPr/>
          <p:nvPr/>
        </p:nvSpPr>
        <p:spPr>
          <a:xfrm>
            <a:off x="3165568" y="355265"/>
            <a:ext cx="5416868" cy="655885"/>
          </a:xfrm>
          <a:prstGeom prst="rect">
            <a:avLst/>
          </a:prstGeom>
        </p:spPr>
        <p:txBody>
          <a:bodyPr wrap="none">
            <a:spAutoFit/>
          </a:bodyPr>
          <a:lstStyle/>
          <a:p>
            <a:pPr>
              <a:lnSpc>
                <a:spcPct val="107000"/>
              </a:lnSpc>
            </a:pPr>
            <a:r>
              <a:rPr lang="en-US" sz="3600" b="1" u="sng">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Student Financial Services</a:t>
            </a:r>
            <a:endParaRPr lang="en-US" sz="36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2DDC413-29FF-4176-AD1D-EA052BB051B2}"/>
              </a:ext>
            </a:extLst>
          </p:cNvPr>
          <p:cNvSpPr txBox="1"/>
          <p:nvPr/>
        </p:nvSpPr>
        <p:spPr>
          <a:xfrm>
            <a:off x="183844" y="6132351"/>
            <a:ext cx="8547898" cy="523220"/>
          </a:xfrm>
          <a:prstGeom prst="rect">
            <a:avLst/>
          </a:prstGeom>
          <a:noFill/>
        </p:spPr>
        <p:txBody>
          <a:bodyPr wrap="square" lIns="91440" tIns="45720" rIns="91440" bIns="45720" rtlCol="0" anchor="t">
            <a:spAutoFit/>
          </a:bodyPr>
          <a:lstStyle/>
          <a:p>
            <a:r>
              <a:rPr lang="en-US" sz="1400" b="1" dirty="0">
                <a:latin typeface="Times New Roman"/>
                <a:cs typeface="Times New Roman"/>
              </a:rPr>
              <a:t>Contact:</a:t>
            </a:r>
          </a:p>
          <a:p>
            <a:r>
              <a:rPr lang="en-US" sz="1400" dirty="0">
                <a:latin typeface="Times New Roman" panose="02020603050405020304" pitchFamily="18" charset="0"/>
                <a:cs typeface="Times New Roman" panose="02020603050405020304" pitchFamily="18" charset="0"/>
              </a:rPr>
              <a:t>SFS AR Email- </a:t>
            </a:r>
            <a:r>
              <a:rPr lang="en-US" sz="1400" dirty="0">
                <a:latin typeface="Times New Roman" panose="02020603050405020304" pitchFamily="18" charset="0"/>
                <a:cs typeface="Times New Roman" panose="02020603050405020304" pitchFamily="18" charset="0"/>
                <a:hlinkClick r:id="rId2"/>
              </a:rPr>
              <a:t>accounts_receivable@csub.edu</a:t>
            </a:r>
            <a:r>
              <a:rPr lang="en-US" sz="1400" b="1" dirty="0">
                <a:latin typeface="Times New Roman" panose="02020603050405020304" pitchFamily="18" charset="0"/>
                <a:cs typeface="Times New Roman" panose="02020603050405020304" pitchFamily="18" charset="0"/>
              </a:rPr>
              <a:t>    </a:t>
            </a:r>
            <a:r>
              <a:rPr lang="en-US" sz="1400" dirty="0">
                <a:latin typeface="Times New Roman"/>
                <a:cs typeface="Times New Roman"/>
              </a:rPr>
              <a:t>Cashiering Office- </a:t>
            </a:r>
            <a:r>
              <a:rPr lang="en-US" sz="1400" dirty="0">
                <a:latin typeface="Times New Roman"/>
                <a:cs typeface="Times New Roman"/>
                <a:hlinkClick r:id="rId3"/>
              </a:rPr>
              <a:t>cashiersoffice@csub.edu</a:t>
            </a:r>
            <a:r>
              <a:rPr lang="en-US" sz="1400" dirty="0">
                <a:latin typeface="Times New Roman"/>
                <a:cs typeface="Times New Roman"/>
              </a:rPr>
              <a:t>  </a:t>
            </a:r>
            <a:endParaRPr lang="en-US" sz="1400" b="1" u="sng" dirty="0">
              <a:solidFill>
                <a:srgbClr val="0000FF"/>
              </a:solidFill>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8B81A771-1848-487B-A156-BADB9B07C702}"/>
              </a:ext>
            </a:extLst>
          </p:cNvPr>
          <p:cNvSpPr/>
          <p:nvPr/>
        </p:nvSpPr>
        <p:spPr>
          <a:xfrm>
            <a:off x="757979" y="1305342"/>
            <a:ext cx="10756687" cy="461665"/>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a:t>
            </a:r>
          </a:p>
        </p:txBody>
      </p:sp>
      <p:sp>
        <p:nvSpPr>
          <p:cNvPr id="5" name="TextBox 4">
            <a:extLst>
              <a:ext uri="{FF2B5EF4-FFF2-40B4-BE49-F238E27FC236}">
                <a16:creationId xmlns:a16="http://schemas.microsoft.com/office/drawing/2014/main" id="{E0E30752-4203-3DAE-B990-7F4EF2CEAC52}"/>
              </a:ext>
            </a:extLst>
          </p:cNvPr>
          <p:cNvSpPr txBox="1"/>
          <p:nvPr/>
        </p:nvSpPr>
        <p:spPr>
          <a:xfrm>
            <a:off x="971551" y="1705220"/>
            <a:ext cx="10462470" cy="240142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200" b="1" spc="-5" dirty="0">
                <a:latin typeface="Times New Roman" panose="02020603050405020304" pitchFamily="18" charset="0"/>
                <a:cs typeface="Times New Roman" panose="02020603050405020304" pitchFamily="18" charset="0"/>
              </a:rPr>
              <a:t>AR CRITICAL </a:t>
            </a:r>
            <a:r>
              <a:rPr lang="en-US" sz="2200" b="1" spc="-70" dirty="0">
                <a:latin typeface="Times New Roman" panose="02020603050405020304" pitchFamily="18" charset="0"/>
                <a:cs typeface="Times New Roman" panose="02020603050405020304" pitchFamily="18" charset="0"/>
              </a:rPr>
              <a:t>DATES </a:t>
            </a:r>
            <a:r>
              <a:rPr lang="en-US" sz="2200" b="1" spc="-45" dirty="0">
                <a:latin typeface="Times New Roman" panose="02020603050405020304" pitchFamily="18" charset="0"/>
                <a:cs typeface="Times New Roman" panose="02020603050405020304" pitchFamily="18" charset="0"/>
              </a:rPr>
              <a:t>TO</a:t>
            </a:r>
            <a:r>
              <a:rPr lang="en-US" sz="2200" b="1" spc="-40" dirty="0">
                <a:latin typeface="Times New Roman" panose="02020603050405020304" pitchFamily="18" charset="0"/>
                <a:cs typeface="Times New Roman" panose="02020603050405020304" pitchFamily="18" charset="0"/>
              </a:rPr>
              <a:t> </a:t>
            </a:r>
            <a:r>
              <a:rPr lang="en-US" sz="2200" b="1" dirty="0">
                <a:latin typeface="Times New Roman" panose="02020603050405020304" pitchFamily="18" charset="0"/>
                <a:cs typeface="Times New Roman" panose="02020603050405020304" pitchFamily="18" charset="0"/>
              </a:rPr>
              <a:t>REMEMBER</a:t>
            </a:r>
            <a:endParaRPr lang="en-US" sz="2200" dirty="0">
              <a:latin typeface="Times New Roman" panose="02020603050405020304" pitchFamily="18" charset="0"/>
              <a:cs typeface="Times New Roman" panose="02020603050405020304" pitchFamily="18" charset="0"/>
            </a:endParaRPr>
          </a:p>
          <a:p>
            <a:pPr>
              <a:lnSpc>
                <a:spcPct val="150000"/>
              </a:lnSpc>
            </a:pPr>
            <a:r>
              <a:rPr lang="en-US" sz="2200" b="1" dirty="0">
                <a:latin typeface="Times New Roman" panose="02020603050405020304" pitchFamily="18" charset="0"/>
                <a:cs typeface="Times New Roman" panose="02020603050405020304" pitchFamily="18" charset="0"/>
              </a:rPr>
              <a:t>May 4</a:t>
            </a:r>
            <a:r>
              <a:rPr lang="en-US" sz="2200" b="1" baseline="30000" dirty="0">
                <a:latin typeface="Times New Roman" panose="02020603050405020304" pitchFamily="18" charset="0"/>
                <a:cs typeface="Times New Roman" panose="02020603050405020304" pitchFamily="18" charset="0"/>
              </a:rPr>
              <a:t>th</a:t>
            </a:r>
            <a:r>
              <a:rPr lang="en-US" sz="2200" b="1" dirty="0">
                <a:latin typeface="Times New Roman" panose="02020603050405020304" pitchFamily="18" charset="0"/>
                <a:cs typeface="Times New Roman" panose="02020603050405020304" pitchFamily="18" charset="0"/>
              </a:rPr>
              <a:t> - </a:t>
            </a:r>
            <a:r>
              <a:rPr lang="en-US" sz="2200" dirty="0">
                <a:latin typeface="Times New Roman" panose="02020603050405020304" pitchFamily="18" charset="0"/>
                <a:cs typeface="Times New Roman" panose="02020603050405020304" pitchFamily="18" charset="0"/>
              </a:rPr>
              <a:t>All Billing Request Forms through 4/30/2026 are due from departments.</a:t>
            </a:r>
            <a:endParaRPr lang="en-US" sz="2200" dirty="0">
              <a:latin typeface="Times New Roman" panose="02020603050405020304" pitchFamily="18" charset="0"/>
              <a:ea typeface="Calibri"/>
              <a:cs typeface="Times New Roman" panose="02020603050405020304" pitchFamily="18" charset="0"/>
            </a:endParaRPr>
          </a:p>
          <a:p>
            <a:pPr>
              <a:lnSpc>
                <a:spcPct val="150000"/>
              </a:lnSpc>
            </a:pPr>
            <a:r>
              <a:rPr lang="en-US" sz="2200" b="1" dirty="0">
                <a:latin typeface="Times New Roman" panose="02020603050405020304" pitchFamily="18" charset="0"/>
                <a:cs typeface="Times New Roman" panose="02020603050405020304" pitchFamily="18" charset="0"/>
              </a:rPr>
              <a:t>June 4</a:t>
            </a:r>
            <a:r>
              <a:rPr lang="en-US" sz="2200" b="1" baseline="30000" dirty="0">
                <a:latin typeface="Times New Roman" panose="02020603050405020304" pitchFamily="18" charset="0"/>
                <a:cs typeface="Times New Roman" panose="02020603050405020304" pitchFamily="18" charset="0"/>
              </a:rPr>
              <a:t>th</a:t>
            </a:r>
            <a:r>
              <a:rPr lang="en-US" sz="2200" b="1" dirty="0">
                <a:latin typeface="Times New Roman" panose="02020603050405020304" pitchFamily="18" charset="0"/>
                <a:cs typeface="Times New Roman" panose="02020603050405020304" pitchFamily="18" charset="0"/>
              </a:rPr>
              <a:t> - </a:t>
            </a:r>
            <a:r>
              <a:rPr lang="en-US" sz="2200" dirty="0">
                <a:latin typeface="Times New Roman" panose="02020603050405020304" pitchFamily="18" charset="0"/>
                <a:cs typeface="Times New Roman" panose="02020603050405020304" pitchFamily="18" charset="0"/>
              </a:rPr>
              <a:t>All Billing Request Forms through 5/31/2026 are due from departments.</a:t>
            </a:r>
          </a:p>
          <a:p>
            <a:pPr>
              <a:lnSpc>
                <a:spcPct val="150000"/>
              </a:lnSpc>
            </a:pPr>
            <a:r>
              <a:rPr lang="en-US" sz="2200" b="1" dirty="0">
                <a:latin typeface="Times New Roman" panose="02020603050405020304" pitchFamily="18" charset="0"/>
                <a:cs typeface="Times New Roman" panose="02020603050405020304" pitchFamily="18" charset="0"/>
              </a:rPr>
              <a:t>June 4</a:t>
            </a:r>
            <a:r>
              <a:rPr lang="en-US" sz="2200" b="1" baseline="30000" dirty="0">
                <a:latin typeface="Times New Roman" panose="02020603050405020304" pitchFamily="18" charset="0"/>
                <a:cs typeface="Times New Roman" panose="02020603050405020304" pitchFamily="18" charset="0"/>
              </a:rPr>
              <a:t>th</a:t>
            </a:r>
            <a:r>
              <a:rPr lang="en-US" sz="2200" b="1" dirty="0">
                <a:latin typeface="Times New Roman" panose="02020603050405020304" pitchFamily="18" charset="0"/>
                <a:cs typeface="Times New Roman" panose="02020603050405020304" pitchFamily="18" charset="0"/>
              </a:rPr>
              <a:t> - </a:t>
            </a:r>
            <a:r>
              <a:rPr lang="en-US" sz="2200" dirty="0">
                <a:latin typeface="Times New Roman" panose="02020603050405020304" pitchFamily="18" charset="0"/>
                <a:cs typeface="Times New Roman" panose="02020603050405020304" pitchFamily="18" charset="0"/>
              </a:rPr>
              <a:t>All Billing Request Forms for the month of June 2026 are due from departments.</a:t>
            </a:r>
          </a:p>
          <a:p>
            <a:pPr>
              <a:lnSpc>
                <a:spcPct val="150000"/>
              </a:lnSpc>
            </a:pPr>
            <a:r>
              <a:rPr lang="en-US" sz="2200" b="1" dirty="0">
                <a:latin typeface="Times New Roman" panose="02020603050405020304" pitchFamily="18" charset="0"/>
                <a:cs typeface="Times New Roman" panose="02020603050405020304" pitchFamily="18" charset="0"/>
              </a:rPr>
              <a:t>June 4</a:t>
            </a:r>
            <a:r>
              <a:rPr lang="en-US" sz="2200" b="1" baseline="30000" dirty="0">
                <a:latin typeface="Times New Roman" panose="02020603050405020304" pitchFamily="18" charset="0"/>
                <a:cs typeface="Times New Roman" panose="02020603050405020304" pitchFamily="18" charset="0"/>
              </a:rPr>
              <a:t>th</a:t>
            </a:r>
            <a:r>
              <a:rPr lang="en-US" sz="2200" b="1" dirty="0">
                <a:latin typeface="Times New Roman" panose="02020603050405020304" pitchFamily="18" charset="0"/>
                <a:cs typeface="Times New Roman" panose="02020603050405020304" pitchFamily="18" charset="0"/>
              </a:rPr>
              <a:t> - </a:t>
            </a:r>
            <a:r>
              <a:rPr lang="en-US" sz="2200" dirty="0">
                <a:latin typeface="Times New Roman" panose="02020603050405020304" pitchFamily="18" charset="0"/>
                <a:cs typeface="Times New Roman" panose="02020603050405020304" pitchFamily="18" charset="0"/>
              </a:rPr>
              <a:t>Petty Cash activity through 6/4/2026 are due to the Cashier’s Office.</a:t>
            </a:r>
          </a:p>
        </p:txBody>
      </p:sp>
      <p:sp>
        <p:nvSpPr>
          <p:cNvPr id="7" name="TextBox 6">
            <a:extLst>
              <a:ext uri="{FF2B5EF4-FFF2-40B4-BE49-F238E27FC236}">
                <a16:creationId xmlns:a16="http://schemas.microsoft.com/office/drawing/2014/main" id="{EA3FE6E9-1629-951D-72FA-AFC6E31E4192}"/>
              </a:ext>
            </a:extLst>
          </p:cNvPr>
          <p:cNvSpPr txBox="1"/>
          <p:nvPr/>
        </p:nvSpPr>
        <p:spPr>
          <a:xfrm>
            <a:off x="1864642" y="4427439"/>
            <a:ext cx="9489158" cy="11695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spc="-5" dirty="0">
                <a:latin typeface="Times New Roman" panose="02020603050405020304" pitchFamily="18" charset="0"/>
                <a:cs typeface="Times New Roman" panose="02020603050405020304" pitchFamily="18" charset="0"/>
              </a:rPr>
              <a:t>Deposits &amp; Petty Cash                                                           Heleyna Jacquez.........6206</a:t>
            </a:r>
          </a:p>
          <a:p>
            <a:r>
              <a:rPr lang="en-US" b="1" spc="-5" dirty="0">
                <a:latin typeface="Times New Roman" panose="02020603050405020304" pitchFamily="18" charset="0"/>
                <a:cs typeface="Times New Roman" panose="02020603050405020304" pitchFamily="18" charset="0"/>
              </a:rPr>
              <a:t>Accounts Receivable (Off Campus)                                     Valeria Rodriguez.......3975</a:t>
            </a:r>
          </a:p>
          <a:p>
            <a:r>
              <a:rPr lang="en-US" b="1" spc="-5" dirty="0">
                <a:latin typeface="Times New Roman" panose="02020603050405020304" pitchFamily="18" charset="0"/>
                <a:cs typeface="Times New Roman" panose="02020603050405020304" pitchFamily="18" charset="0"/>
              </a:rPr>
              <a:t>Accounts Receivable (Student &amp; On Campus)                   Christina Orozco.........3225</a:t>
            </a:r>
          </a:p>
          <a:p>
            <a:r>
              <a:rPr lang="en-US" sz="1600" b="1" spc="-5" dirty="0">
                <a:cs typeface="Calibri"/>
              </a:rPr>
              <a:t>                   </a:t>
            </a:r>
          </a:p>
        </p:txBody>
      </p:sp>
    </p:spTree>
    <p:extLst>
      <p:ext uri="{BB962C8B-B14F-4D97-AF65-F5344CB8AC3E}">
        <p14:creationId xmlns:p14="http://schemas.microsoft.com/office/powerpoint/2010/main" val="3465422679"/>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E7F3C-0D7A-76C1-5903-40CD082CCC1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F832E00-4692-DA80-86B1-730D828EB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B3B321B-BC94-A5E2-D6D2-AA170B50F8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57B7D0D-631F-8C37-42C5-4EFA7F296C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C4A3366-37F7-B367-F9CD-F95C1ACEF1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2E12B67-0BB7-04FA-5949-77185A9A9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A31874AC-9067-78DC-7588-EA17F47A1C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F495B3C5-2B55-D8C4-DD64-36E0DBDE19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B2FD552C-16F6-E61C-DA59-53A7A97E9229}"/>
              </a:ext>
            </a:extLst>
          </p:cNvPr>
          <p:cNvSpPr/>
          <p:nvPr/>
        </p:nvSpPr>
        <p:spPr>
          <a:xfrm>
            <a:off x="3165568" y="355265"/>
            <a:ext cx="5416868" cy="655885"/>
          </a:xfrm>
          <a:prstGeom prst="rect">
            <a:avLst/>
          </a:prstGeom>
        </p:spPr>
        <p:txBody>
          <a:bodyPr wrap="none">
            <a:spAutoFit/>
          </a:bodyPr>
          <a:lstStyle/>
          <a:p>
            <a:pPr>
              <a:lnSpc>
                <a:spcPct val="107000"/>
              </a:lnSpc>
            </a:pPr>
            <a:r>
              <a:rPr lang="en-US" sz="3600" b="1" u="sng">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Student Financial Services</a:t>
            </a:r>
            <a:endParaRPr lang="en-US" sz="36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AF4EE29E-E284-C9CE-08A0-1A8D8BD73495}"/>
              </a:ext>
            </a:extLst>
          </p:cNvPr>
          <p:cNvSpPr/>
          <p:nvPr/>
        </p:nvSpPr>
        <p:spPr>
          <a:xfrm>
            <a:off x="757979" y="1305342"/>
            <a:ext cx="10756687" cy="461665"/>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a:t>
            </a:r>
          </a:p>
        </p:txBody>
      </p:sp>
      <p:sp>
        <p:nvSpPr>
          <p:cNvPr id="5" name="TextBox 4">
            <a:extLst>
              <a:ext uri="{FF2B5EF4-FFF2-40B4-BE49-F238E27FC236}">
                <a16:creationId xmlns:a16="http://schemas.microsoft.com/office/drawing/2014/main" id="{7886D97F-9352-A69E-5AF6-74BBC1F8F48F}"/>
              </a:ext>
            </a:extLst>
          </p:cNvPr>
          <p:cNvSpPr txBox="1"/>
          <p:nvPr/>
        </p:nvSpPr>
        <p:spPr>
          <a:xfrm>
            <a:off x="1111045" y="1463724"/>
            <a:ext cx="10019071" cy="45250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b="1" spc="-5" dirty="0">
                <a:latin typeface="Times New Roman" panose="02020603050405020304" pitchFamily="18" charset="0"/>
                <a:cs typeface="Times New Roman" panose="02020603050405020304" pitchFamily="18" charset="0"/>
              </a:rPr>
              <a:t>25LIVE </a:t>
            </a:r>
            <a:r>
              <a:rPr lang="en-US" sz="2800" b="1" spc="-70" dirty="0">
                <a:latin typeface="Times New Roman" panose="02020603050405020304" pitchFamily="18" charset="0"/>
                <a:cs typeface="Times New Roman" panose="02020603050405020304" pitchFamily="18" charset="0"/>
              </a:rPr>
              <a:t>TRANSACTIONS – </a:t>
            </a:r>
          </a:p>
          <a:p>
            <a:pPr>
              <a:spcBef>
                <a:spcPts val="600"/>
              </a:spcBef>
            </a:pPr>
            <a:r>
              <a:rPr lang="en-US" sz="2200" b="1" spc="-70" dirty="0">
                <a:latin typeface="Times New Roman" panose="02020603050405020304" pitchFamily="18" charset="0"/>
                <a:cs typeface="Times New Roman" panose="02020603050405020304" pitchFamily="18" charset="0"/>
              </a:rPr>
              <a:t>REMINDER – </a:t>
            </a:r>
          </a:p>
          <a:p>
            <a:pPr marL="342900" indent="-342900">
              <a:buFont typeface="Arial" panose="020B0604020202020204" pitchFamily="34" charset="0"/>
              <a:buChar char="•"/>
            </a:pPr>
            <a:r>
              <a:rPr lang="en-US" sz="2200" spc="-70" dirty="0">
                <a:latin typeface="Times New Roman" panose="02020603050405020304" pitchFamily="18" charset="0"/>
                <a:cs typeface="Times New Roman" panose="02020603050405020304" pitchFamily="18" charset="0"/>
              </a:rPr>
              <a:t>All on and off-campus events MUST be entered into 25Live two weeks in advance of the event.</a:t>
            </a:r>
          </a:p>
          <a:p>
            <a:pPr marL="342900" indent="-342900">
              <a:buFont typeface="Arial" panose="020B0604020202020204" pitchFamily="34" charset="0"/>
              <a:buChar char="•"/>
            </a:pPr>
            <a:r>
              <a:rPr lang="en-US" sz="2200" spc="-70" dirty="0">
                <a:latin typeface="Times New Roman" panose="02020603050405020304" pitchFamily="18" charset="0"/>
                <a:cs typeface="Times New Roman" panose="02020603050405020304" pitchFamily="18" charset="0"/>
              </a:rPr>
              <a:t>All events must </a:t>
            </a:r>
            <a:r>
              <a:rPr lang="en-US" sz="2200" dirty="0">
                <a:latin typeface="Times New Roman" panose="02020603050405020304" pitchFamily="18" charset="0"/>
                <a:cs typeface="Times New Roman" panose="02020603050405020304" pitchFamily="18" charset="0"/>
              </a:rPr>
              <a:t>adhere to the CSUB </a:t>
            </a:r>
            <a:r>
              <a:rPr lang="en-US" sz="2200" u="sng" dirty="0">
                <a:latin typeface="Times New Roman" panose="02020603050405020304" pitchFamily="18" charset="0"/>
                <a:cs typeface="Times New Roman" panose="02020603050405020304" pitchFamily="18" charset="0"/>
              </a:rPr>
              <a:t>Use of University Property and Time, Place and Manner Policy</a:t>
            </a:r>
            <a:r>
              <a:rPr lang="en-US" sz="2200" dirty="0">
                <a:latin typeface="Times New Roman" panose="02020603050405020304" pitchFamily="18" charset="0"/>
                <a:cs typeface="Times New Roman" panose="02020603050405020304" pitchFamily="18" charset="0"/>
              </a:rPr>
              <a:t>. </a:t>
            </a:r>
          </a:p>
          <a:p>
            <a:pPr marL="342900" indent="-3429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University-sponsored event taking place off university property must be entered into </a:t>
            </a:r>
            <a:r>
              <a:rPr lang="en-US" sz="2200" u="sng" dirty="0">
                <a:latin typeface="Times New Roman" panose="02020603050405020304" pitchFamily="18" charset="0"/>
                <a:cs typeface="Times New Roman" panose="02020603050405020304" pitchFamily="18" charset="0"/>
              </a:rPr>
              <a:t>25Live</a:t>
            </a:r>
            <a:r>
              <a:rPr lang="en-US" sz="2200" dirty="0">
                <a:latin typeface="Times New Roman" panose="02020603050405020304" pitchFamily="18" charset="0"/>
                <a:cs typeface="Times New Roman" panose="02020603050405020304" pitchFamily="18" charset="0"/>
              </a:rPr>
              <a:t> using the “OFF CAMPUS” location.</a:t>
            </a:r>
          </a:p>
          <a:p>
            <a:pPr marL="342900" indent="-342900">
              <a:buFont typeface="Arial" panose="020B0604020202020204" pitchFamily="34" charset="0"/>
              <a:buChar char="•"/>
            </a:pPr>
            <a:endParaRPr lang="en-US" sz="2800" spc="-70" dirty="0">
              <a:latin typeface="Times New Roman" panose="02020603050405020304" pitchFamily="18" charset="0"/>
              <a:cs typeface="Times New Roman" panose="02020603050405020304" pitchFamily="18" charset="0"/>
            </a:endParaRPr>
          </a:p>
          <a:p>
            <a:r>
              <a:rPr lang="en-US" sz="2200" b="1" spc="-70" dirty="0">
                <a:solidFill>
                  <a:srgbClr val="FF0000"/>
                </a:solidFill>
                <a:latin typeface="Times New Roman" panose="02020603050405020304" pitchFamily="18" charset="0"/>
                <a:cs typeface="Times New Roman" panose="02020603050405020304" pitchFamily="18" charset="0"/>
              </a:rPr>
              <a:t>June 2</a:t>
            </a:r>
            <a:r>
              <a:rPr lang="en-US" sz="2200" b="1" spc="-70" baseline="30000" dirty="0">
                <a:solidFill>
                  <a:srgbClr val="FF0000"/>
                </a:solidFill>
                <a:latin typeface="Times New Roman" panose="02020603050405020304" pitchFamily="18" charset="0"/>
                <a:cs typeface="Times New Roman" panose="02020603050405020304" pitchFamily="18" charset="0"/>
              </a:rPr>
              <a:t>nd</a:t>
            </a:r>
            <a:r>
              <a:rPr lang="en-US" sz="2200" b="1" spc="-70" dirty="0">
                <a:solidFill>
                  <a:srgbClr val="FF0000"/>
                </a:solidFill>
                <a:latin typeface="Times New Roman" panose="02020603050405020304" pitchFamily="18" charset="0"/>
                <a:cs typeface="Times New Roman" panose="02020603050405020304" pitchFamily="18" charset="0"/>
              </a:rPr>
              <a:t> Deadline: </a:t>
            </a:r>
            <a:r>
              <a:rPr lang="en-US" sz="2200" dirty="0">
                <a:latin typeface="Times New Roman" panose="02020603050405020304" pitchFamily="18" charset="0"/>
                <a:cs typeface="Times New Roman" panose="02020603050405020304" pitchFamily="18" charset="0"/>
              </a:rPr>
              <a:t>All on and off-campus events through June 1, 2026 must be sealed in </a:t>
            </a:r>
            <a:r>
              <a:rPr lang="en-US" sz="2200" u="sng" dirty="0">
                <a:latin typeface="Times New Roman" panose="02020603050405020304" pitchFamily="18" charset="0"/>
                <a:cs typeface="Times New Roman" panose="02020603050405020304" pitchFamily="18" charset="0"/>
              </a:rPr>
              <a:t>25Live</a:t>
            </a:r>
            <a:r>
              <a:rPr lang="en-US" sz="2200" dirty="0">
                <a:latin typeface="Times New Roman" panose="02020603050405020304" pitchFamily="18" charset="0"/>
                <a:cs typeface="Times New Roman" panose="02020603050405020304" pitchFamily="18" charset="0"/>
              </a:rPr>
              <a:t>.</a:t>
            </a:r>
          </a:p>
          <a:p>
            <a:pPr>
              <a:lnSpc>
                <a:spcPct val="150000"/>
              </a:lnSpc>
            </a:pP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4232841"/>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CAD73157-95E8-4900-9DC5-5602471B0928}"/>
              </a:ext>
            </a:extLst>
          </p:cNvPr>
          <p:cNvSpPr/>
          <p:nvPr/>
        </p:nvSpPr>
        <p:spPr>
          <a:xfrm>
            <a:off x="2698889" y="740418"/>
            <a:ext cx="7137467" cy="583750"/>
          </a:xfrm>
          <a:prstGeom prst="rect">
            <a:avLst/>
          </a:prstGeom>
        </p:spPr>
        <p:txBody>
          <a:bodyPr wrap="none">
            <a:spAutoFit/>
          </a:bodyPr>
          <a:lstStyle/>
          <a:p>
            <a:pPr algn="ctr">
              <a:lnSpc>
                <a:spcPct val="107000"/>
              </a:lnSpc>
            </a:pPr>
            <a:r>
              <a:rPr lang="en-US" sz="32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Journal Entries and Expense Transfers</a:t>
            </a:r>
          </a:p>
        </p:txBody>
      </p:sp>
      <p:sp>
        <p:nvSpPr>
          <p:cNvPr id="4" name="Rectangle 3">
            <a:extLst>
              <a:ext uri="{FF2B5EF4-FFF2-40B4-BE49-F238E27FC236}">
                <a16:creationId xmlns:a16="http://schemas.microsoft.com/office/drawing/2014/main" id="{8B81A771-1848-487B-A156-BADB9B07C702}"/>
              </a:ext>
            </a:extLst>
          </p:cNvPr>
          <p:cNvSpPr/>
          <p:nvPr/>
        </p:nvSpPr>
        <p:spPr>
          <a:xfrm>
            <a:off x="757979" y="1305342"/>
            <a:ext cx="10756687" cy="461665"/>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a:t>
            </a:r>
          </a:p>
        </p:txBody>
      </p:sp>
      <p:sp>
        <p:nvSpPr>
          <p:cNvPr id="5" name="TextBox 4">
            <a:extLst>
              <a:ext uri="{FF2B5EF4-FFF2-40B4-BE49-F238E27FC236}">
                <a16:creationId xmlns:a16="http://schemas.microsoft.com/office/drawing/2014/main" id="{E0E30752-4203-3DAE-B990-7F4EF2CEAC52}"/>
              </a:ext>
            </a:extLst>
          </p:cNvPr>
          <p:cNvSpPr txBox="1"/>
          <p:nvPr/>
        </p:nvSpPr>
        <p:spPr>
          <a:xfrm>
            <a:off x="1214325" y="1671999"/>
            <a:ext cx="10353675" cy="34778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spc="-5" dirty="0">
                <a:latin typeface="Times New Roman" panose="02020603050405020304" pitchFamily="18" charset="0"/>
                <a:cs typeface="Times New Roman" panose="02020603050405020304" pitchFamily="18" charset="0"/>
              </a:rPr>
              <a:t>Journal entries including expense transfers should be sent to the following departments whose business unit is initiating the journal entry and/or expense transfer:</a:t>
            </a:r>
            <a:endParaRPr lang="en-US" sz="2200" dirty="0">
              <a:latin typeface="Times New Roman" panose="02020603050405020304" pitchFamily="18" charset="0"/>
              <a:cs typeface="Times New Roman" panose="02020603050405020304" pitchFamily="18" charset="0"/>
            </a:endParaRPr>
          </a:p>
          <a:p>
            <a:pPr algn="ctr"/>
            <a:endParaRPr lang="en-US" sz="2200" dirty="0">
              <a:latin typeface="Times New Roman" panose="02020603050405020304" pitchFamily="18" charset="0"/>
              <a:cs typeface="Times New Roman" panose="02020603050405020304" pitchFamily="18" charset="0"/>
            </a:endParaRPr>
          </a:p>
          <a:p>
            <a:r>
              <a:rPr lang="en-US" sz="2200" b="1" dirty="0">
                <a:latin typeface="Times New Roman" panose="02020603050405020304" pitchFamily="18" charset="0"/>
                <a:cs typeface="Times New Roman" panose="02020603050405020304" pitchFamily="18" charset="0"/>
              </a:rPr>
              <a:t>BKCMP 	– Liz Gamez or </a:t>
            </a:r>
            <a:r>
              <a:rPr lang="en-US" sz="2200" dirty="0">
                <a:latin typeface="Times New Roman" panose="02020603050405020304" pitchFamily="18" charset="0"/>
                <a:cs typeface="Times New Roman" panose="02020603050405020304" pitchFamily="18" charset="0"/>
                <a:hlinkClick r:id="rId2"/>
              </a:rPr>
              <a:t>accounting@csub.edu</a:t>
            </a:r>
            <a:endParaRPr lang="en-US" sz="2200" b="1" dirty="0">
              <a:latin typeface="Times New Roman" panose="02020603050405020304" pitchFamily="18" charset="0"/>
              <a:cs typeface="Times New Roman" panose="02020603050405020304" pitchFamily="18" charset="0"/>
            </a:endParaRPr>
          </a:p>
          <a:p>
            <a:r>
              <a:rPr lang="en-US" sz="2200" b="1" dirty="0">
                <a:latin typeface="Times New Roman" panose="02020603050405020304" pitchFamily="18" charset="0"/>
                <a:cs typeface="Times New Roman" panose="02020603050405020304" pitchFamily="18" charset="0"/>
              </a:rPr>
              <a:t>BKASI 	- Elizabeth Walker or </a:t>
            </a:r>
            <a:r>
              <a:rPr lang="en-US" sz="2200" dirty="0">
                <a:latin typeface="Times New Roman" panose="02020603050405020304" pitchFamily="18" charset="0"/>
                <a:cs typeface="Times New Roman" panose="02020603050405020304" pitchFamily="18" charset="0"/>
                <a:hlinkClick r:id="rId3"/>
              </a:rPr>
              <a:t>studentaffairsaccounting@csub.edu</a:t>
            </a:r>
            <a:endParaRPr lang="en-US" sz="2200" b="1" dirty="0">
              <a:latin typeface="Times New Roman" panose="02020603050405020304" pitchFamily="18" charset="0"/>
              <a:cs typeface="Times New Roman" panose="02020603050405020304" pitchFamily="18" charset="0"/>
            </a:endParaRPr>
          </a:p>
          <a:p>
            <a:r>
              <a:rPr lang="en-US" sz="2200" b="1" dirty="0">
                <a:latin typeface="Times New Roman" panose="02020603050405020304" pitchFamily="18" charset="0"/>
                <a:cs typeface="Times New Roman" panose="02020603050405020304" pitchFamily="18" charset="0"/>
              </a:rPr>
              <a:t>BKFDN	- Jassica Gauna or </a:t>
            </a:r>
            <a:r>
              <a:rPr lang="en-US" sz="2200" dirty="0">
                <a:latin typeface="Times New Roman" panose="02020603050405020304" pitchFamily="18" charset="0"/>
                <a:cs typeface="Times New Roman" panose="02020603050405020304" pitchFamily="18" charset="0"/>
                <a:hlinkClick r:id="rId4"/>
              </a:rPr>
              <a:t>foundationaccounting@csub.edu</a:t>
            </a:r>
            <a:endParaRPr lang="en-US" sz="2200" b="1" dirty="0">
              <a:latin typeface="Times New Roman" panose="02020603050405020304" pitchFamily="18" charset="0"/>
              <a:cs typeface="Times New Roman" panose="02020603050405020304" pitchFamily="18" charset="0"/>
            </a:endParaRPr>
          </a:p>
          <a:p>
            <a:r>
              <a:rPr lang="en-US" sz="2200" b="1" dirty="0">
                <a:latin typeface="Times New Roman" panose="02020603050405020304" pitchFamily="18" charset="0"/>
                <a:cs typeface="Times New Roman" panose="02020603050405020304" pitchFamily="18" charset="0"/>
              </a:rPr>
              <a:t>BKSTU	- Elizabeth Walker or </a:t>
            </a:r>
            <a:r>
              <a:rPr lang="en-US" sz="2200" dirty="0">
                <a:latin typeface="Times New Roman" panose="02020603050405020304" pitchFamily="18" charset="0"/>
                <a:cs typeface="Times New Roman" panose="02020603050405020304" pitchFamily="18" charset="0"/>
                <a:hlinkClick r:id="rId5"/>
              </a:rPr>
              <a:t>studentaffairsaccounting@csub.edu</a:t>
            </a:r>
            <a:endParaRPr lang="en-US" sz="2200" b="1" dirty="0">
              <a:latin typeface="Times New Roman" panose="02020603050405020304" pitchFamily="18" charset="0"/>
              <a:cs typeface="Times New Roman" panose="02020603050405020304" pitchFamily="18" charset="0"/>
            </a:endParaRPr>
          </a:p>
          <a:p>
            <a:r>
              <a:rPr lang="en-US" sz="2200" b="1" dirty="0">
                <a:latin typeface="Times New Roman" panose="02020603050405020304" pitchFamily="18" charset="0"/>
                <a:cs typeface="Times New Roman" panose="02020603050405020304" pitchFamily="18" charset="0"/>
              </a:rPr>
              <a:t>BKSPA		- Rosalba Flores or</a:t>
            </a:r>
            <a:r>
              <a:rPr lang="en-US" sz="2200" b="1" dirty="0">
                <a:solidFill>
                  <a:schemeClr val="accent1">
                    <a:lumMod val="75000"/>
                  </a:schemeClr>
                </a:solidFill>
                <a:latin typeface="Times New Roman" panose="02020603050405020304" pitchFamily="18" charset="0"/>
                <a:cs typeface="Times New Roman" panose="02020603050405020304" pitchFamily="18" charset="0"/>
              </a:rPr>
              <a:t> </a:t>
            </a:r>
            <a:r>
              <a:rPr lang="en-US" sz="2200" u="sng" dirty="0">
                <a:solidFill>
                  <a:srgbClr val="0070C0"/>
                </a:solidFill>
                <a:latin typeface="Times New Roman" panose="02020603050405020304" pitchFamily="18" charset="0"/>
                <a:cs typeface="Times New Roman" panose="02020603050405020304" pitchFamily="18" charset="0"/>
                <a:hlinkClick r:id="rId6"/>
              </a:rPr>
              <a:t>spaaccounting@csub.edu</a:t>
            </a:r>
            <a:endParaRPr lang="en-US" sz="2200" u="sng" dirty="0">
              <a:solidFill>
                <a:srgbClr val="0070C0"/>
              </a:solidFill>
              <a:latin typeface="Times New Roman" panose="02020603050405020304" pitchFamily="18" charset="0"/>
              <a:cs typeface="Times New Roman" panose="02020603050405020304" pitchFamily="18" charset="0"/>
            </a:endParaRPr>
          </a:p>
          <a:p>
            <a:endParaRPr lang="en-US" sz="2200" u="sng" dirty="0">
              <a:solidFill>
                <a:srgbClr val="0070C0"/>
              </a:solidFill>
              <a:latin typeface="Times New Roman" panose="02020603050405020304" pitchFamily="18" charset="0"/>
              <a:cs typeface="Times New Roman" panose="02020603050405020304" pitchFamily="18" charset="0"/>
            </a:endParaRPr>
          </a:p>
          <a:p>
            <a:endParaRPr lang="en-US" sz="2200" u="sng"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5183010"/>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a:buChar char="•"/>
            </a:pPr>
            <a:endParaRPr lang="en-US">
              <a:ea typeface="Calibri" panose="020F0502020204030204"/>
              <a:cs typeface="Calibri" panose="020F0502020204030204"/>
            </a:endParaRPr>
          </a:p>
        </p:txBody>
      </p:sp>
      <p:sp>
        <p:nvSpPr>
          <p:cNvPr id="9" name="Freeform: Shape 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Rectangle 1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Rectangle 1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extBox 1">
            <a:extLst>
              <a:ext uri="{FF2B5EF4-FFF2-40B4-BE49-F238E27FC236}">
                <a16:creationId xmlns:a16="http://schemas.microsoft.com/office/drawing/2014/main" id="{6CD5E161-6B06-42C8-8439-1F2A0137665C}"/>
              </a:ext>
            </a:extLst>
          </p:cNvPr>
          <p:cNvSpPr txBox="1"/>
          <p:nvPr/>
        </p:nvSpPr>
        <p:spPr>
          <a:xfrm>
            <a:off x="643466" y="1201176"/>
            <a:ext cx="9658773" cy="5013356"/>
          </a:xfrm>
          <a:prstGeom prst="rect">
            <a:avLst/>
          </a:prstGeom>
        </p:spPr>
        <p:txBody>
          <a:bodyPr vert="horz" lIns="91440" tIns="45720" rIns="91440" bIns="45720" rtlCol="0">
            <a:normAutofit/>
          </a:bodyPr>
          <a:lstStyle/>
          <a:p>
            <a:pPr algn="ctr">
              <a:lnSpc>
                <a:spcPct val="90000"/>
              </a:lnSpc>
              <a:spcAft>
                <a:spcPts val="600"/>
              </a:spcAft>
            </a:pPr>
            <a:endParaRPr lang="en-US" sz="4000">
              <a:latin typeface="Times New Roman" panose="02020603050405020304" pitchFamily="18" charset="0"/>
              <a:cs typeface="Times New Roman" panose="02020603050405020304" pitchFamily="18" charset="0"/>
            </a:endParaRPr>
          </a:p>
        </p:txBody>
      </p:sp>
      <p:sp>
        <p:nvSpPr>
          <p:cNvPr id="17" name="Isosceles Triangle 1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Isosceles Triangle 1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extBox 3">
            <a:extLst>
              <a:ext uri="{FF2B5EF4-FFF2-40B4-BE49-F238E27FC236}">
                <a16:creationId xmlns:a16="http://schemas.microsoft.com/office/drawing/2014/main" id="{685113E1-1257-4C94-A7E5-27FCF0D28B2A}"/>
              </a:ext>
            </a:extLst>
          </p:cNvPr>
          <p:cNvSpPr txBox="1"/>
          <p:nvPr/>
        </p:nvSpPr>
        <p:spPr>
          <a:xfrm>
            <a:off x="2541571" y="323130"/>
            <a:ext cx="6542843" cy="865173"/>
          </a:xfrm>
          <a:prstGeom prst="rect">
            <a:avLst/>
          </a:prstGeom>
          <a:noFill/>
        </p:spPr>
        <p:txBody>
          <a:bodyPr wrap="square" rtlCol="0">
            <a:spAutoFit/>
          </a:bodyPr>
          <a:lstStyle/>
          <a:p>
            <a:pPr marL="292100" algn="ctr">
              <a:lnSpc>
                <a:spcPct val="107000"/>
              </a:lnSpc>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u="sng" dirty="0">
                <a:latin typeface="Times New Roman" panose="02020603050405020304" pitchFamily="18" charset="0"/>
                <a:cs typeface="Times New Roman" panose="02020603050405020304" pitchFamily="18" charset="0"/>
              </a:rPr>
              <a:t>Year-end Deadline Summary</a:t>
            </a:r>
            <a:endParaRPr lang="en-US" sz="2400" dirty="0">
              <a:latin typeface="Times New Roman" panose="02020603050405020304" pitchFamily="18" charset="0"/>
              <a:cs typeface="Times New Roman" panose="02020603050405020304" pitchFamily="18" charset="0"/>
            </a:endParaRPr>
          </a:p>
          <a:p>
            <a:pPr marL="292100" marR="0" algn="ctr">
              <a:lnSpc>
                <a:spcPct val="107000"/>
              </a:lnSpc>
              <a:spcBef>
                <a:spcPts val="0"/>
              </a:spcBef>
              <a:spcAft>
                <a:spcPts val="0"/>
              </a:spcAft>
            </a:pP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59C7F58-920E-4586-8A24-5870BCCC4104}"/>
              </a:ext>
            </a:extLst>
          </p:cNvPr>
          <p:cNvSpPr txBox="1"/>
          <p:nvPr/>
        </p:nvSpPr>
        <p:spPr>
          <a:xfrm>
            <a:off x="1091141" y="998674"/>
            <a:ext cx="10662709" cy="5693866"/>
          </a:xfrm>
          <a:prstGeom prst="rect">
            <a:avLst/>
          </a:prstGeom>
          <a:noFill/>
        </p:spPr>
        <p:txBody>
          <a:bodyPr wrap="square" lIns="91440" tIns="45720" rIns="91440" bIns="45720" rtlCol="0" anchor="t">
            <a:spAutoFit/>
          </a:bodyPr>
          <a:lstStyle/>
          <a:p>
            <a:r>
              <a:rPr lang="en-US" sz="1600" b="1" dirty="0">
                <a:latin typeface="Times New Roman" panose="02020603050405020304" pitchFamily="18" charset="0"/>
                <a:cs typeface="Times New Roman" panose="02020603050405020304" pitchFamily="18" charset="0"/>
              </a:rPr>
              <a:t>April 17, 2026</a:t>
            </a:r>
            <a:r>
              <a:rPr lang="en-US" sz="1600" dirty="0">
                <a:latin typeface="Times New Roman" panose="02020603050405020304" pitchFamily="18" charset="0"/>
                <a:cs typeface="Times New Roman" panose="02020603050405020304" pitchFamily="18" charset="0"/>
              </a:rPr>
              <a:t>	Labor Cost Distribution (LCD) Payroll Moves for March 2026.</a:t>
            </a:r>
          </a:p>
          <a:p>
            <a:r>
              <a:rPr lang="en-US" sz="1600" b="1" dirty="0">
                <a:latin typeface="Times New Roman" panose="02020603050405020304" pitchFamily="18" charset="0"/>
                <a:cs typeface="Times New Roman" panose="02020603050405020304" pitchFamily="18" charset="0"/>
              </a:rPr>
              <a:t>May 1, 2026</a:t>
            </a:r>
            <a:r>
              <a:rPr lang="en-US" sz="1600" dirty="0">
                <a:latin typeface="Times New Roman" panose="02020603050405020304" pitchFamily="18" charset="0"/>
                <a:cs typeface="Times New Roman" panose="02020603050405020304" pitchFamily="18" charset="0"/>
              </a:rPr>
              <a:t>	Direct Pays and invoices through April 30, 2026.</a:t>
            </a:r>
          </a:p>
          <a:p>
            <a:r>
              <a:rPr lang="en-US" sz="1600" dirty="0">
                <a:latin typeface="Times New Roman" panose="02020603050405020304" pitchFamily="18" charset="0"/>
                <a:cs typeface="Times New Roman" panose="02020603050405020304" pitchFamily="18" charset="0"/>
              </a:rPr>
              <a:t>		Chargebacks through April 30, 2026.		 </a:t>
            </a:r>
          </a:p>
          <a:p>
            <a:r>
              <a:rPr lang="en-US" sz="1600" b="1" dirty="0">
                <a:latin typeface="Times New Roman" panose="02020603050405020304" pitchFamily="18" charset="0"/>
                <a:cs typeface="Times New Roman" panose="02020603050405020304" pitchFamily="18" charset="0"/>
              </a:rPr>
              <a:t>May 4, 2026</a:t>
            </a:r>
            <a:r>
              <a:rPr lang="en-US" sz="1600" dirty="0">
                <a:latin typeface="Times New Roman" panose="02020603050405020304" pitchFamily="18" charset="0"/>
                <a:cs typeface="Times New Roman" panose="02020603050405020304" pitchFamily="18" charset="0"/>
              </a:rPr>
              <a:t>	Billing request forms for activity through April 2026.</a:t>
            </a:r>
          </a:p>
          <a:p>
            <a:r>
              <a:rPr lang="en-US" sz="1600" dirty="0">
                <a:latin typeface="Times New Roman" panose="02020603050405020304" pitchFamily="18" charset="0"/>
                <a:cs typeface="Times New Roman" panose="02020603050405020304" pitchFamily="18" charset="0"/>
              </a:rPr>
              <a:t>		Journal entries for activity through April 30, 2026.</a:t>
            </a:r>
          </a:p>
          <a:p>
            <a:r>
              <a:rPr lang="en-US" sz="1600" b="1" dirty="0">
                <a:latin typeface="Times New Roman" panose="02020603050405020304" pitchFamily="18" charset="0"/>
                <a:cs typeface="Times New Roman" panose="02020603050405020304" pitchFamily="18" charset="0"/>
              </a:rPr>
              <a:t>May 7, 2026</a:t>
            </a:r>
            <a:r>
              <a:rPr lang="en-US" sz="1600" dirty="0">
                <a:latin typeface="Times New Roman" panose="02020603050405020304" pitchFamily="18" charset="0"/>
                <a:cs typeface="Times New Roman" panose="02020603050405020304" pitchFamily="18" charset="0"/>
              </a:rPr>
              <a:t>	Requisitions $25,000 or greater, including Public Works projects, submitted in CSUBUY Procure-to-Pay 		(P2P) with all required department approvals and received by Procurement.</a:t>
            </a:r>
          </a:p>
          <a:p>
            <a:r>
              <a:rPr lang="en-US" sz="1600" b="1" dirty="0">
                <a:latin typeface="Times New Roman" panose="02020603050405020304" pitchFamily="18" charset="0"/>
                <a:cs typeface="Times New Roman" panose="02020603050405020304" pitchFamily="18" charset="0"/>
              </a:rPr>
              <a:t>May 15, 2026</a:t>
            </a:r>
            <a:r>
              <a:rPr lang="en-US" sz="1600" dirty="0">
                <a:latin typeface="Times New Roman" panose="02020603050405020304" pitchFamily="18" charset="0"/>
                <a:cs typeface="Times New Roman" panose="02020603050405020304" pitchFamily="18" charset="0"/>
              </a:rPr>
              <a:t>	Paper travel claims for travel occurring before April 1, 2026.</a:t>
            </a:r>
          </a:p>
          <a:p>
            <a:r>
              <a:rPr lang="en-US" sz="1600" b="1" dirty="0">
                <a:latin typeface="Times New Roman" panose="02020603050405020304" pitchFamily="18" charset="0"/>
                <a:cs typeface="Times New Roman" panose="02020603050405020304" pitchFamily="18" charset="0"/>
              </a:rPr>
              <a:t>May 19, 2026</a:t>
            </a:r>
            <a:r>
              <a:rPr lang="en-US" sz="1600" dirty="0">
                <a:latin typeface="Times New Roman" panose="02020603050405020304" pitchFamily="18" charset="0"/>
                <a:cs typeface="Times New Roman" panose="02020603050405020304" pitchFamily="18" charset="0"/>
              </a:rPr>
              <a:t>	Labor Cost Distribution (LCD) Payroll Moves for April 2026.</a:t>
            </a:r>
          </a:p>
          <a:p>
            <a:r>
              <a:rPr lang="en-US" sz="1600" b="1" dirty="0">
                <a:latin typeface="Times New Roman" panose="02020603050405020304" pitchFamily="18" charset="0"/>
                <a:cs typeface="Times New Roman" panose="02020603050405020304" pitchFamily="18" charset="0"/>
              </a:rPr>
              <a:t>May 28, 2026</a:t>
            </a:r>
            <a:r>
              <a:rPr lang="en-US" sz="1600" dirty="0">
                <a:latin typeface="Times New Roman" panose="02020603050405020304" pitchFamily="18" charset="0"/>
                <a:cs typeface="Times New Roman" panose="02020603050405020304" pitchFamily="18" charset="0"/>
              </a:rPr>
              <a:t>	Requisitions less than $25,000 submitted in CSUBUY P2P with all required </a:t>
            </a:r>
          </a:p>
          <a:p>
            <a:r>
              <a:rPr lang="en-US" sz="1600" dirty="0">
                <a:latin typeface="Times New Roman" panose="02020603050405020304" pitchFamily="18" charset="0"/>
                <a:cs typeface="Times New Roman" panose="02020603050405020304" pitchFamily="18" charset="0"/>
              </a:rPr>
              <a:t>		department approvals and received by Procurement.</a:t>
            </a:r>
          </a:p>
          <a:p>
            <a:r>
              <a:rPr lang="en-US" sz="1600" b="1" dirty="0">
                <a:latin typeface="Times New Roman" panose="02020603050405020304" pitchFamily="18" charset="0"/>
                <a:cs typeface="Times New Roman" panose="02020603050405020304" pitchFamily="18" charset="0"/>
              </a:rPr>
              <a:t>May 29, 2026</a:t>
            </a:r>
            <a:r>
              <a:rPr lang="en-US" sz="1600" dirty="0">
                <a:latin typeface="Times New Roman" panose="02020603050405020304" pitchFamily="18" charset="0"/>
                <a:cs typeface="Times New Roman" panose="02020603050405020304" pitchFamily="18" charset="0"/>
              </a:rPr>
              <a:t>	Concur travel claims for travel through April 2026.</a:t>
            </a:r>
          </a:p>
          <a:p>
            <a:r>
              <a:rPr lang="en-US" sz="1600" b="1" dirty="0">
                <a:latin typeface="Times New Roman" panose="02020603050405020304" pitchFamily="18" charset="0"/>
                <a:cs typeface="Times New Roman" panose="02020603050405020304" pitchFamily="18" charset="0"/>
              </a:rPr>
              <a:t>June 1, 2026 </a:t>
            </a:r>
            <a:r>
              <a:rPr lang="en-US" sz="1600" dirty="0">
                <a:latin typeface="Times New Roman" panose="02020603050405020304" pitchFamily="18" charset="0"/>
                <a:cs typeface="Times New Roman" panose="02020603050405020304" pitchFamily="18" charset="0"/>
              </a:rPr>
              <a:t>	Direct Pays and invoices through the month of May 2026.</a:t>
            </a:r>
          </a:p>
          <a:p>
            <a:r>
              <a:rPr lang="en-US" sz="1600" dirty="0">
                <a:latin typeface="Times New Roman" panose="02020603050405020304" pitchFamily="18" charset="0"/>
                <a:cs typeface="Times New Roman" panose="02020603050405020304" pitchFamily="18" charset="0"/>
              </a:rPr>
              <a:t>		Chargebacks for the month of May 2026.</a:t>
            </a:r>
          </a:p>
          <a:p>
            <a:r>
              <a:rPr lang="en-US" sz="1600" b="1" dirty="0">
                <a:latin typeface="Times New Roman" panose="02020603050405020304" pitchFamily="18" charset="0"/>
                <a:cs typeface="Times New Roman" panose="02020603050405020304" pitchFamily="18" charset="0"/>
              </a:rPr>
              <a:t>June 2, 2026 </a:t>
            </a:r>
            <a:r>
              <a:rPr lang="en-US" sz="1600" dirty="0">
                <a:latin typeface="Times New Roman" panose="02020603050405020304" pitchFamily="18" charset="0"/>
                <a:cs typeface="Times New Roman" panose="02020603050405020304" pitchFamily="18" charset="0"/>
              </a:rPr>
              <a:t>	25Live billing due - schedulers seal all events from 25-26.</a:t>
            </a:r>
          </a:p>
          <a:p>
            <a:r>
              <a:rPr lang="en-US" sz="1600" b="1" dirty="0">
                <a:latin typeface="Times New Roman" panose="02020603050405020304" pitchFamily="18" charset="0"/>
                <a:cs typeface="Times New Roman" panose="02020603050405020304" pitchFamily="18" charset="0"/>
              </a:rPr>
              <a:t>June 4, 2026</a:t>
            </a:r>
            <a:r>
              <a:rPr lang="en-US" sz="1600" dirty="0">
                <a:latin typeface="Times New Roman" panose="02020603050405020304" pitchFamily="18" charset="0"/>
                <a:cs typeface="Times New Roman" panose="02020603050405020304" pitchFamily="18" charset="0"/>
              </a:rPr>
              <a:t>	Billing request forms for the month of May 2026.</a:t>
            </a:r>
          </a:p>
          <a:p>
            <a:r>
              <a:rPr lang="en-US" sz="1600" dirty="0">
                <a:latin typeface="Times New Roman" panose="02020603050405020304" pitchFamily="18" charset="0"/>
                <a:cs typeface="Times New Roman" panose="02020603050405020304" pitchFamily="18" charset="0"/>
              </a:rPr>
              <a:t>		Billing request forms for activity for the month of June 2026.</a:t>
            </a:r>
          </a:p>
          <a:p>
            <a:r>
              <a:rPr lang="en-US" sz="1600" dirty="0">
                <a:latin typeface="Times New Roman" panose="02020603050405020304" pitchFamily="18" charset="0"/>
                <a:cs typeface="Times New Roman" panose="02020603050405020304" pitchFamily="18" charset="0"/>
              </a:rPr>
              <a:t>		Direct Pays and invoices for the month of June 2026</a:t>
            </a:r>
          </a:p>
          <a:p>
            <a:r>
              <a:rPr lang="en-US" sz="1600" dirty="0">
                <a:latin typeface="Times New Roman" panose="02020603050405020304" pitchFamily="18" charset="0"/>
                <a:cs typeface="Times New Roman" panose="02020603050405020304" pitchFamily="18" charset="0"/>
              </a:rPr>
              <a:t>		Journal entries for activity during the month of May 2026.</a:t>
            </a:r>
          </a:p>
          <a:p>
            <a:r>
              <a:rPr lang="en-US" sz="1600" dirty="0">
                <a:latin typeface="Times New Roman" panose="02020603050405020304" pitchFamily="18" charset="0"/>
                <a:cs typeface="Times New Roman" panose="02020603050405020304" pitchFamily="18" charset="0"/>
              </a:rPr>
              <a:t>		Travel </a:t>
            </a:r>
            <a:r>
              <a:rPr lang="en-US" sz="1600" u="sng" dirty="0">
                <a:latin typeface="Times New Roman" panose="02020603050405020304" pitchFamily="18" charset="0"/>
                <a:cs typeface="Times New Roman" panose="02020603050405020304" pitchFamily="18" charset="0"/>
              </a:rPr>
              <a:t>accruals</a:t>
            </a:r>
            <a:r>
              <a:rPr lang="en-US" sz="1600" dirty="0">
                <a:latin typeface="Times New Roman" panose="02020603050405020304" pitchFamily="18" charset="0"/>
                <a:cs typeface="Times New Roman" panose="02020603050405020304" pitchFamily="18" charset="0"/>
              </a:rPr>
              <a:t> for travel from May 1 – June 30, 2026. </a:t>
            </a:r>
          </a:p>
          <a:p>
            <a:r>
              <a:rPr lang="en-US" sz="1600" b="1" dirty="0">
                <a:latin typeface="Times New Roman" panose="02020603050405020304" pitchFamily="18" charset="0"/>
                <a:cs typeface="Times New Roman" panose="02020603050405020304" pitchFamily="18" charset="0"/>
              </a:rPr>
              <a:t>June 12, 2026</a:t>
            </a:r>
            <a:r>
              <a:rPr lang="en-US" sz="1600" dirty="0">
                <a:latin typeface="Times New Roman" panose="02020603050405020304" pitchFamily="18" charset="0"/>
                <a:cs typeface="Times New Roman" panose="02020603050405020304" pitchFamily="18" charset="0"/>
              </a:rPr>
              <a:t>	Budget transfers for FY25/26</a:t>
            </a:r>
          </a:p>
          <a:p>
            <a:r>
              <a:rPr lang="en-US" sz="1600" b="1" dirty="0">
                <a:latin typeface="Times New Roman" panose="02020603050405020304" pitchFamily="18" charset="0"/>
                <a:cs typeface="Times New Roman" panose="02020603050405020304" pitchFamily="18" charset="0"/>
              </a:rPr>
              <a:t>June 19, 2026</a:t>
            </a:r>
            <a:r>
              <a:rPr lang="en-US" sz="1600" dirty="0">
                <a:latin typeface="Times New Roman" panose="02020603050405020304" pitchFamily="18" charset="0"/>
                <a:cs typeface="Times New Roman" panose="02020603050405020304" pitchFamily="18" charset="0"/>
              </a:rPr>
              <a:t>	Labor Cost Distribution (LCD) Payroll Moves for May 2026. </a:t>
            </a:r>
          </a:p>
          <a:p>
            <a:endParaRPr lang="en-US" sz="12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7488773"/>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Rectangle 1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Rectangle 1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extBox 1">
            <a:extLst>
              <a:ext uri="{FF2B5EF4-FFF2-40B4-BE49-F238E27FC236}">
                <a16:creationId xmlns:a16="http://schemas.microsoft.com/office/drawing/2014/main" id="{6CD5E161-6B06-42C8-8439-1F2A0137665C}"/>
              </a:ext>
            </a:extLst>
          </p:cNvPr>
          <p:cNvSpPr txBox="1"/>
          <p:nvPr/>
        </p:nvSpPr>
        <p:spPr>
          <a:xfrm>
            <a:off x="643466" y="1201176"/>
            <a:ext cx="9658773" cy="5013356"/>
          </a:xfrm>
          <a:prstGeom prst="rect">
            <a:avLst/>
          </a:prstGeom>
        </p:spPr>
        <p:txBody>
          <a:bodyPr vert="horz" lIns="91440" tIns="45720" rIns="91440" bIns="45720" rtlCol="0">
            <a:normAutofit/>
          </a:bodyPr>
          <a:lstStyle/>
          <a:p>
            <a:pPr algn="ctr">
              <a:lnSpc>
                <a:spcPct val="90000"/>
              </a:lnSpc>
              <a:spcAft>
                <a:spcPts val="600"/>
              </a:spcAft>
            </a:pPr>
            <a:endParaRPr lang="en-US" sz="4000">
              <a:latin typeface="Times New Roman" panose="02020603050405020304" pitchFamily="18" charset="0"/>
              <a:cs typeface="Times New Roman" panose="02020603050405020304" pitchFamily="18" charset="0"/>
            </a:endParaRPr>
          </a:p>
        </p:txBody>
      </p:sp>
      <p:sp>
        <p:nvSpPr>
          <p:cNvPr id="17" name="Isosceles Triangle 1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Isosceles Triangle 1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extBox 3">
            <a:extLst>
              <a:ext uri="{FF2B5EF4-FFF2-40B4-BE49-F238E27FC236}">
                <a16:creationId xmlns:a16="http://schemas.microsoft.com/office/drawing/2014/main" id="{685113E1-1257-4C94-A7E5-27FCF0D28B2A}"/>
              </a:ext>
            </a:extLst>
          </p:cNvPr>
          <p:cNvSpPr txBox="1"/>
          <p:nvPr/>
        </p:nvSpPr>
        <p:spPr>
          <a:xfrm>
            <a:off x="1785184" y="-13703"/>
            <a:ext cx="7456945" cy="374077"/>
          </a:xfrm>
          <a:prstGeom prst="rect">
            <a:avLst/>
          </a:prstGeom>
          <a:noFill/>
        </p:spPr>
        <p:txBody>
          <a:bodyPr wrap="square" rtlCol="0">
            <a:spAutoFit/>
          </a:bodyPr>
          <a:lstStyle/>
          <a:p>
            <a:pPr marL="292100" marR="0" algn="ctr">
              <a:lnSpc>
                <a:spcPct val="107000"/>
              </a:lnSpc>
              <a:spcBef>
                <a:spcPts val="0"/>
              </a:spcBef>
              <a:spcAft>
                <a:spcPts val="0"/>
              </a:spcAft>
            </a:pPr>
            <a:r>
              <a:rPr lang="en-US">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59C7F58-920E-4586-8A24-5870BCCC4104}"/>
              </a:ext>
            </a:extLst>
          </p:cNvPr>
          <p:cNvSpPr txBox="1"/>
          <p:nvPr/>
        </p:nvSpPr>
        <p:spPr>
          <a:xfrm>
            <a:off x="2302517" y="-404013"/>
            <a:ext cx="7586965" cy="1508105"/>
          </a:xfrm>
          <a:prstGeom prst="rect">
            <a:avLst/>
          </a:prstGeom>
          <a:noFill/>
        </p:spPr>
        <p:txBody>
          <a:bodyPr wrap="square" rtlCol="0">
            <a:spAutoFit/>
          </a:bodyPr>
          <a:lstStyle/>
          <a:p>
            <a:pPr algn="ctr"/>
            <a:endParaRPr lang="en-US" sz="2800" dirty="0">
              <a:latin typeface="Times New Roman" panose="02020603050405020304" pitchFamily="18" charset="0"/>
              <a:cs typeface="Times New Roman" panose="02020603050405020304" pitchFamily="18" charset="0"/>
            </a:endParaRPr>
          </a:p>
          <a:p>
            <a:pPr algn="ctr"/>
            <a:endParaRPr lang="en-US" sz="2800" dirty="0">
              <a:latin typeface="Times New Roman" panose="02020603050405020304" pitchFamily="18" charset="0"/>
              <a:cs typeface="Times New Roman" panose="02020603050405020304" pitchFamily="18" charset="0"/>
            </a:endParaRPr>
          </a:p>
          <a:p>
            <a:pPr algn="ctr"/>
            <a:r>
              <a:rPr lang="en-US" sz="2800" b="1"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Departmental Email Addresses  </a:t>
            </a:r>
            <a:endParaRPr lang="en-US" sz="3600" dirty="0">
              <a:latin typeface="Times New Roman" panose="02020603050405020304" pitchFamily="18" charset="0"/>
              <a:cs typeface="Times New Roman" panose="02020603050405020304" pitchFamily="18" charset="0"/>
            </a:endParaRPr>
          </a:p>
        </p:txBody>
      </p:sp>
      <p:sp>
        <p:nvSpPr>
          <p:cNvPr id="12" name="Content Placeholder 3">
            <a:extLst>
              <a:ext uri="{FF2B5EF4-FFF2-40B4-BE49-F238E27FC236}">
                <a16:creationId xmlns:a16="http://schemas.microsoft.com/office/drawing/2014/main" id="{A900EB6D-9E20-4324-9421-2444A3E3329A}"/>
              </a:ext>
            </a:extLst>
          </p:cNvPr>
          <p:cNvSpPr txBox="1">
            <a:spLocks/>
          </p:cNvSpPr>
          <p:nvPr/>
        </p:nvSpPr>
        <p:spPr>
          <a:xfrm>
            <a:off x="838200" y="1508105"/>
            <a:ext cx="10515600" cy="4974052"/>
          </a:xfrm>
          <a:prstGeom prst="rect">
            <a:avLst/>
          </a:prstGeom>
        </p:spPr>
        <p:txBody>
          <a:bodyPr lIns="91440" tIns="45720" rIns="91440" bIns="45720" anchor="t">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a:latin typeface="Times New Roman" panose="02020603050405020304" pitchFamily="18" charset="0"/>
                <a:cs typeface="Times New Roman" panose="02020603050405020304" pitchFamily="18" charset="0"/>
              </a:rPr>
              <a:t>Financial Services</a:t>
            </a:r>
            <a:r>
              <a:rPr lang="en-US" sz="2400" dirty="0">
                <a:latin typeface="Times New Roman" panose="02020603050405020304" pitchFamily="18" charset="0"/>
                <a:cs typeface="Times New Roman" panose="02020603050405020304" pitchFamily="18" charset="0"/>
              </a:rPr>
              <a:t>:</a:t>
            </a:r>
          </a:p>
          <a:p>
            <a:pPr lvl="1"/>
            <a:r>
              <a:rPr lang="en-US" dirty="0">
                <a:latin typeface="Times New Roman" panose="02020603050405020304" pitchFamily="18" charset="0"/>
                <a:cs typeface="Times New Roman" panose="02020603050405020304" pitchFamily="18" charset="0"/>
              </a:rPr>
              <a:t>Accounts Receivable: </a:t>
            </a:r>
            <a:r>
              <a:rPr lang="en-US" sz="2400" dirty="0">
                <a:latin typeface="Times New Roman" panose="02020603050405020304" pitchFamily="18" charset="0"/>
                <a:cs typeface="Times New Roman" panose="02020603050405020304" pitchFamily="18" charset="0"/>
                <a:hlinkClick r:id="rId2"/>
              </a:rPr>
              <a:t>accounts_receivable@csub.edu</a:t>
            </a:r>
            <a:r>
              <a:rPr lang="en-US" sz="2400" b="1"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Campus Accounting :  </a:t>
            </a:r>
            <a:r>
              <a:rPr lang="en-US" dirty="0">
                <a:latin typeface="Times New Roman" panose="02020603050405020304" pitchFamily="18" charset="0"/>
                <a:cs typeface="Times New Roman" panose="02020603050405020304" pitchFamily="18" charset="0"/>
                <a:hlinkClick r:id="rId3"/>
              </a:rPr>
              <a:t>accounting@csub.edu</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Cashiering:  </a:t>
            </a:r>
            <a:r>
              <a:rPr lang="en-US" dirty="0">
                <a:latin typeface="Times New Roman" panose="02020603050405020304" pitchFamily="18" charset="0"/>
                <a:cs typeface="Times New Roman" panose="02020603050405020304" pitchFamily="18" charset="0"/>
                <a:hlinkClick r:id="rId4"/>
              </a:rPr>
              <a:t>cashiersoffice@csub.edu</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Foundation accounting: </a:t>
            </a:r>
            <a:r>
              <a:rPr lang="en-US" dirty="0">
                <a:latin typeface="Times New Roman" panose="02020603050405020304" pitchFamily="18" charset="0"/>
                <a:cs typeface="Times New Roman" panose="02020603050405020304" pitchFamily="18" charset="0"/>
                <a:hlinkClick r:id="rId5"/>
              </a:rPr>
              <a:t>foundationaccounting@csub.edu</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Student Affairs Accounting:  </a:t>
            </a:r>
            <a:r>
              <a:rPr lang="en-US" dirty="0">
                <a:latin typeface="Times New Roman" panose="02020603050405020304" pitchFamily="18" charset="0"/>
                <a:cs typeface="Times New Roman" panose="02020603050405020304" pitchFamily="18" charset="0"/>
                <a:hlinkClick r:id="rId6"/>
              </a:rPr>
              <a:t>studentaffairsaccounting@csub.edu</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Student Financial Services:  </a:t>
            </a:r>
            <a:r>
              <a:rPr lang="en-US" dirty="0">
                <a:latin typeface="Times New Roman" panose="02020603050405020304" pitchFamily="18" charset="0"/>
                <a:cs typeface="Times New Roman" panose="02020603050405020304" pitchFamily="18" charset="0"/>
                <a:hlinkClick r:id="rId7"/>
              </a:rPr>
              <a:t>sfs@csub.edu</a:t>
            </a:r>
            <a:endParaRPr lang="en-US" dirty="0">
              <a:latin typeface="Times New Roman" panose="02020603050405020304" pitchFamily="18" charset="0"/>
              <a:cs typeface="Times New Roman" panose="02020603050405020304" pitchFamily="18" charset="0"/>
            </a:endParaRPr>
          </a:p>
          <a:p>
            <a:pPr lvl="1"/>
            <a:r>
              <a:rPr lang="en-US" sz="2400">
                <a:latin typeface="Times New Roman"/>
                <a:cs typeface="Times New Roman"/>
              </a:rPr>
              <a:t>Sponsored </a:t>
            </a:r>
            <a:r>
              <a:rPr lang="en-US" sz="2400" dirty="0">
                <a:latin typeface="Times New Roman"/>
                <a:cs typeface="Times New Roman"/>
              </a:rPr>
              <a:t>Programs Post Award </a:t>
            </a:r>
            <a:r>
              <a:rPr lang="en-US" sz="2400" u="sng" dirty="0">
                <a:solidFill>
                  <a:srgbClr val="0070C0"/>
                </a:solidFill>
                <a:latin typeface="Times New Roman"/>
                <a:cs typeface="Times New Roman"/>
              </a:rPr>
              <a:t>spaaccounting@csub.edu</a:t>
            </a:r>
            <a:endParaRPr lang="en-US"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Budget and Payroll:</a:t>
            </a:r>
            <a:endParaRPr lang="en-US" sz="24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Budget: </a:t>
            </a:r>
            <a:r>
              <a:rPr lang="en-US"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8"/>
              </a:rPr>
              <a:t>ORG-Budget@csub.edu</a:t>
            </a:r>
            <a:endParaRPr lang="en-US" dirty="0">
              <a:latin typeface="Times New Roman" panose="02020603050405020304" pitchFamily="18" charset="0"/>
              <a:cs typeface="Times New Roman" panose="02020603050405020304" pitchFamily="18" charset="0"/>
            </a:endParaRPr>
          </a:p>
          <a:p>
            <a:pPr lvl="1"/>
            <a:r>
              <a:rPr lang="en-US" dirty="0">
                <a:latin typeface="Times New Roman"/>
                <a:cs typeface="Times New Roman"/>
              </a:rPr>
              <a:t>Payroll: </a:t>
            </a:r>
            <a:r>
              <a:rPr lang="en-US" u="sng" dirty="0">
                <a:solidFill>
                  <a:srgbClr val="0000FF"/>
                </a:solidFill>
                <a:latin typeface="Times New Roman"/>
                <a:ea typeface="Calibri"/>
                <a:cs typeface="Times New Roman"/>
                <a:hlinkClick r:id="rId9"/>
              </a:rPr>
              <a:t>payroll</a:t>
            </a:r>
            <a:r>
              <a:rPr lang="en-US" u="sng" dirty="0">
                <a:solidFill>
                  <a:srgbClr val="0000FF"/>
                </a:solidFill>
                <a:effectLst/>
                <a:latin typeface="Times New Roman"/>
                <a:ea typeface="Calibri"/>
                <a:cs typeface="Times New Roman"/>
                <a:hlinkClick r:id="rId9"/>
              </a:rPr>
              <a:t>@csub.edu</a:t>
            </a:r>
            <a:endParaRPr lang="en-US" dirty="0">
              <a:latin typeface="Times New Roman"/>
              <a:ea typeface="Calibri"/>
              <a:cs typeface="Times New Roman"/>
            </a:endParaRPr>
          </a:p>
          <a:p>
            <a:r>
              <a:rPr lang="en-US" sz="2400" b="1" dirty="0">
                <a:latin typeface="Times New Roman" panose="02020603050405020304" pitchFamily="18" charset="0"/>
                <a:cs typeface="Times New Roman" panose="02020603050405020304" pitchFamily="18" charset="0"/>
              </a:rPr>
              <a:t>Businesses Servi</a:t>
            </a:r>
            <a:r>
              <a:rPr lang="en-US" sz="2400" dirty="0">
                <a:latin typeface="Times New Roman" panose="02020603050405020304" pitchFamily="18" charset="0"/>
                <a:cs typeface="Times New Roman" panose="02020603050405020304" pitchFamily="18" charset="0"/>
              </a:rPr>
              <a:t>c</a:t>
            </a:r>
            <a:r>
              <a:rPr lang="en-US" sz="2400" b="1" dirty="0">
                <a:latin typeface="Times New Roman" panose="02020603050405020304" pitchFamily="18" charset="0"/>
                <a:cs typeface="Times New Roman" panose="02020603050405020304" pitchFamily="18" charset="0"/>
              </a:rPr>
              <a:t>es:</a:t>
            </a:r>
          </a:p>
          <a:p>
            <a:pPr lvl="1"/>
            <a:r>
              <a:rPr lang="en-US" dirty="0">
                <a:latin typeface="Times New Roman" panose="02020603050405020304" pitchFamily="18" charset="0"/>
                <a:cs typeface="Times New Roman" panose="02020603050405020304" pitchFamily="18" charset="0"/>
              </a:rPr>
              <a:t>Payment Services (A/P &amp; Travel): </a:t>
            </a:r>
            <a:r>
              <a:rPr lang="en-US" u="sng" spc="5"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10"/>
              </a:rPr>
              <a:t>accounts_payable@csub.edu</a:t>
            </a:r>
            <a:r>
              <a:rPr lang="en-US" dirty="0">
                <a:latin typeface="Times New Roman" panose="02020603050405020304" pitchFamily="18" charset="0"/>
                <a:cs typeface="Times New Roman" panose="02020603050405020304" pitchFamily="18" charset="0"/>
              </a:rPr>
              <a:t>  </a:t>
            </a:r>
          </a:p>
          <a:p>
            <a:pPr lvl="1"/>
            <a:r>
              <a:rPr lang="en-US" dirty="0">
                <a:latin typeface="Times New Roman" panose="02020603050405020304" pitchFamily="18" charset="0"/>
                <a:cs typeface="Times New Roman" panose="02020603050405020304" pitchFamily="18" charset="0"/>
              </a:rPr>
              <a:t>Procurement &amp; Contracts: </a:t>
            </a:r>
            <a:r>
              <a:rPr lang="en-US" u="sng" spc="5"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11"/>
              </a:rPr>
              <a:t>procurement@csub.edu</a:t>
            </a:r>
            <a:endParaRPr lang="en-US" dirty="0">
              <a:latin typeface="Times New Roman" panose="02020603050405020304" pitchFamily="18" charset="0"/>
              <a:cs typeface="Times New Roman" panose="02020603050405020304" pitchFamily="18" charset="0"/>
            </a:endParaRPr>
          </a:p>
          <a:p>
            <a:pPr lvl="1"/>
            <a:r>
              <a:rPr lang="en-US" dirty="0" err="1">
                <a:latin typeface="Times New Roman"/>
                <a:cs typeface="Times New Roman"/>
              </a:rPr>
              <a:t>ProCard</a:t>
            </a:r>
            <a:r>
              <a:rPr lang="en-US" dirty="0">
                <a:latin typeface="Times New Roman"/>
                <a:cs typeface="Times New Roman"/>
              </a:rPr>
              <a:t>: </a:t>
            </a:r>
            <a:r>
              <a:rPr lang="en-US" dirty="0">
                <a:latin typeface="Times New Roman"/>
                <a:cs typeface="Times New Roman"/>
                <a:hlinkClick r:id="rId12"/>
              </a:rPr>
              <a:t>procard@csub.edu</a:t>
            </a:r>
            <a:r>
              <a:rPr lang="en-US" dirty="0">
                <a:latin typeface="Times New Roman"/>
                <a:cs typeface="Times New Roman"/>
              </a:rPr>
              <a:t>  </a:t>
            </a:r>
            <a:endParaRPr lang="en-US" dirty="0">
              <a:latin typeface="Times New Roman" panose="02020603050405020304" pitchFamily="18" charset="0"/>
              <a:cs typeface="Times New Roman" panose="02020603050405020304" pitchFamily="18" charset="0"/>
            </a:endParaRPr>
          </a:p>
          <a:p>
            <a:pPr lvl="1"/>
            <a:endParaRPr lang="en-US" dirty="0">
              <a:latin typeface="Times New Roman" panose="02020603050405020304" pitchFamily="18" charset="0"/>
              <a:cs typeface="Times New Roman" panose="02020603050405020304" pitchFamily="18" charset="0"/>
            </a:endParaRPr>
          </a:p>
          <a:p>
            <a:pPr marL="457200" lvl="1" indent="0">
              <a:buNone/>
            </a:pPr>
            <a:endParaRPr lang="en-US" dirty="0"/>
          </a:p>
          <a:p>
            <a:pPr lvl="1"/>
            <a:endParaRPr lang="en-US" dirty="0"/>
          </a:p>
        </p:txBody>
      </p:sp>
    </p:spTree>
    <p:extLst>
      <p:ext uri="{BB962C8B-B14F-4D97-AF65-F5344CB8AC3E}">
        <p14:creationId xmlns:p14="http://schemas.microsoft.com/office/powerpoint/2010/main" val="51364867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C170C45-150F-4DD1-869B-32AEAEFA08C0}"/>
              </a:ext>
            </a:extLst>
          </p:cNvPr>
          <p:cNvSpPr/>
          <p:nvPr/>
        </p:nvSpPr>
        <p:spPr>
          <a:xfrm>
            <a:off x="1541999" y="156345"/>
            <a:ext cx="8487773" cy="646331"/>
          </a:xfrm>
          <a:prstGeom prst="rect">
            <a:avLst/>
          </a:prstGeom>
        </p:spPr>
        <p:txBody>
          <a:bodyPr wrap="none">
            <a:spAutoFit/>
          </a:bodyPr>
          <a:lstStyle/>
          <a:p>
            <a:r>
              <a:rPr lang="en-US" sz="3600" b="1" spc="-10">
                <a:solidFill>
                  <a:srgbClr val="000000"/>
                </a:solidFill>
                <a:latin typeface="Times New Roman" panose="02020603050405020304" pitchFamily="18" charset="0"/>
                <a:cs typeface="Times New Roman" panose="02020603050405020304" pitchFamily="18" charset="0"/>
              </a:rPr>
              <a:t>Campus Accounting </a:t>
            </a:r>
            <a:r>
              <a:rPr lang="en-US" sz="3600" b="1">
                <a:solidFill>
                  <a:srgbClr val="000000"/>
                </a:solidFill>
                <a:latin typeface="Times New Roman" panose="02020603050405020304" pitchFamily="18" charset="0"/>
                <a:cs typeface="Times New Roman" panose="02020603050405020304" pitchFamily="18" charset="0"/>
              </a:rPr>
              <a:t>&amp; </a:t>
            </a:r>
            <a:r>
              <a:rPr lang="en-US" sz="3600" b="1" spc="-10">
                <a:solidFill>
                  <a:srgbClr val="000000"/>
                </a:solidFill>
                <a:latin typeface="Times New Roman" panose="02020603050405020304" pitchFamily="18" charset="0"/>
                <a:cs typeface="Times New Roman" panose="02020603050405020304" pitchFamily="18" charset="0"/>
              </a:rPr>
              <a:t>Reporting</a:t>
            </a:r>
            <a:r>
              <a:rPr lang="en-US" sz="3600" b="1" spc="-25">
                <a:solidFill>
                  <a:srgbClr val="000000"/>
                </a:solidFill>
                <a:latin typeface="Times New Roman" panose="02020603050405020304" pitchFamily="18" charset="0"/>
                <a:cs typeface="Times New Roman" panose="02020603050405020304" pitchFamily="18" charset="0"/>
              </a:rPr>
              <a:t> </a:t>
            </a:r>
            <a:r>
              <a:rPr lang="en-US" sz="3600" b="1" spc="5">
                <a:solidFill>
                  <a:srgbClr val="000000"/>
                </a:solidFill>
                <a:latin typeface="Times New Roman" panose="02020603050405020304" pitchFamily="18" charset="0"/>
                <a:cs typeface="Times New Roman" panose="02020603050405020304" pitchFamily="18" charset="0"/>
              </a:rPr>
              <a:t>Services</a:t>
            </a:r>
            <a:endParaRPr lang="en-US" sz="3600" b="1">
              <a:latin typeface="Times New Roman" panose="02020603050405020304" pitchFamily="18" charset="0"/>
              <a:cs typeface="Times New Roman" panose="02020603050405020304" pitchFamily="18" charset="0"/>
            </a:endParaRPr>
          </a:p>
        </p:txBody>
      </p:sp>
      <p:sp>
        <p:nvSpPr>
          <p:cNvPr id="11" name="Content Placeholder 2">
            <a:extLst>
              <a:ext uri="{FF2B5EF4-FFF2-40B4-BE49-F238E27FC236}">
                <a16:creationId xmlns:a16="http://schemas.microsoft.com/office/drawing/2014/main" id="{BFE9A86F-FFB3-4F6F-A7E8-439773EEEED9}"/>
              </a:ext>
            </a:extLst>
          </p:cNvPr>
          <p:cNvSpPr txBox="1">
            <a:spLocks/>
          </p:cNvSpPr>
          <p:nvPr/>
        </p:nvSpPr>
        <p:spPr>
          <a:xfrm>
            <a:off x="634999" y="1275676"/>
            <a:ext cx="10811933" cy="436682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FBE727AE-7634-45AA-89D0-C5F230F96A1F}"/>
              </a:ext>
            </a:extLst>
          </p:cNvPr>
          <p:cNvSpPr/>
          <p:nvPr/>
        </p:nvSpPr>
        <p:spPr>
          <a:xfrm>
            <a:off x="-374488" y="6191533"/>
            <a:ext cx="8386019" cy="523220"/>
          </a:xfrm>
          <a:prstGeom prst="rect">
            <a:avLst/>
          </a:prstGeom>
        </p:spPr>
        <p:txBody>
          <a:bodyPr wrap="square">
            <a:spAutoFit/>
          </a:bodyPr>
          <a:lstStyle/>
          <a:p>
            <a:pPr marL="12700" marR="5080" indent="953769">
              <a:lnSpc>
                <a:spcPct val="100000"/>
              </a:lnSpc>
            </a:pPr>
            <a:r>
              <a:rPr lang="en-US" sz="1400" b="1" spc="-5">
                <a:latin typeface="Times New Roman" panose="02020603050405020304" pitchFamily="18" charset="0"/>
                <a:cs typeface="Times New Roman" panose="02020603050405020304" pitchFamily="18" charset="0"/>
              </a:rPr>
              <a:t>Contact:</a:t>
            </a:r>
          </a:p>
          <a:p>
            <a:pPr marL="12700" marR="5080" indent="953769">
              <a:lnSpc>
                <a:spcPct val="100000"/>
              </a:lnSpc>
            </a:pPr>
            <a:r>
              <a:rPr lang="en-US" sz="1400" spc="-5">
                <a:latin typeface="Times New Roman" panose="02020603050405020304" pitchFamily="18" charset="0"/>
                <a:cs typeface="Times New Roman" panose="02020603050405020304" pitchFamily="18" charset="0"/>
              </a:rPr>
              <a:t>Liz Gamez </a:t>
            </a:r>
            <a:r>
              <a:rPr lang="en-US" sz="1400" b="1" spc="-5">
                <a:latin typeface="Times New Roman" panose="02020603050405020304" pitchFamily="18" charset="0"/>
                <a:cs typeface="Times New Roman" panose="02020603050405020304" pitchFamily="18" charset="0"/>
              </a:rPr>
              <a:t>- </a:t>
            </a:r>
            <a:r>
              <a:rPr lang="en-US" sz="1400" b="1" spc="-5">
                <a:latin typeface="Times New Roman" panose="02020603050405020304" pitchFamily="18" charset="0"/>
                <a:cs typeface="Times New Roman" panose="02020603050405020304" pitchFamily="18" charset="0"/>
                <a:hlinkClick r:id="rId3"/>
              </a:rPr>
              <a:t>accounting@csub.edu</a:t>
            </a:r>
            <a:endParaRPr lang="en-US" sz="1400" b="1" spc="-5">
              <a:latin typeface="Times New Roman" panose="02020603050405020304" pitchFamily="18" charset="0"/>
              <a:cs typeface="Times New Roman" panose="02020603050405020304" pitchFamily="18" charset="0"/>
            </a:endParaRPr>
          </a:p>
        </p:txBody>
      </p:sp>
      <p:sp>
        <p:nvSpPr>
          <p:cNvPr id="2" name="object 3">
            <a:extLst>
              <a:ext uri="{FF2B5EF4-FFF2-40B4-BE49-F238E27FC236}">
                <a16:creationId xmlns:a16="http://schemas.microsoft.com/office/drawing/2014/main" id="{6B4F21A2-B4B8-1C76-BDFD-A7CBFDBDAE41}"/>
              </a:ext>
            </a:extLst>
          </p:cNvPr>
          <p:cNvSpPr txBox="1">
            <a:spLocks/>
          </p:cNvSpPr>
          <p:nvPr/>
        </p:nvSpPr>
        <p:spPr>
          <a:xfrm>
            <a:off x="1111084" y="1562321"/>
            <a:ext cx="9762251" cy="3693319"/>
          </a:xfrm>
          <a:prstGeom prst="rect">
            <a:avLst/>
          </a:prstGeom>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5600" indent="0">
              <a:lnSpc>
                <a:spcPct val="100000"/>
              </a:lnSpc>
              <a:spcBef>
                <a:spcPts val="0"/>
              </a:spcBef>
              <a:buNone/>
              <a:tabLst>
                <a:tab pos="354965" algn="l"/>
                <a:tab pos="355600" algn="l"/>
              </a:tabLst>
            </a:pPr>
            <a:r>
              <a:rPr lang="en-US" sz="2000" spc="-5" dirty="0">
                <a:latin typeface="Times New Roman" panose="02020603050405020304" pitchFamily="18" charset="0"/>
                <a:cs typeface="Times New Roman" panose="02020603050405020304" pitchFamily="18" charset="0"/>
              </a:rPr>
              <a:t>Campus Expenditure Transfers</a:t>
            </a:r>
          </a:p>
          <a:p>
            <a:pPr lvl="1">
              <a:lnSpc>
                <a:spcPct val="100000"/>
              </a:lnSpc>
              <a:spcBef>
                <a:spcPts val="0"/>
              </a:spcBef>
            </a:pPr>
            <a:r>
              <a:rPr lang="en-US" sz="2000" dirty="0">
                <a:latin typeface="Times New Roman" panose="02020603050405020304" pitchFamily="18" charset="0"/>
                <a:cs typeface="Times New Roman" panose="02020603050405020304" pitchFamily="18" charset="0"/>
              </a:rPr>
              <a:t>May 4, 2026 – Last day to submit transfers for </a:t>
            </a:r>
            <a:r>
              <a:rPr lang="en-US" sz="2000" b="1" u="sng" dirty="0">
                <a:latin typeface="Times New Roman" panose="02020603050405020304" pitchFamily="18" charset="0"/>
                <a:cs typeface="Times New Roman" panose="02020603050405020304" pitchFamily="18" charset="0"/>
              </a:rPr>
              <a:t>all</a:t>
            </a:r>
            <a:r>
              <a:rPr lang="en-US" sz="2000" dirty="0">
                <a:latin typeface="Times New Roman" panose="02020603050405020304" pitchFamily="18" charset="0"/>
                <a:cs typeface="Times New Roman" panose="02020603050405020304" pitchFamily="18" charset="0"/>
              </a:rPr>
              <a:t> transactions through April 2026. </a:t>
            </a:r>
          </a:p>
          <a:p>
            <a:pPr lvl="1">
              <a:lnSpc>
                <a:spcPct val="100000"/>
              </a:lnSpc>
              <a:spcBef>
                <a:spcPts val="0"/>
              </a:spcBef>
            </a:pPr>
            <a:r>
              <a:rPr lang="en-US" sz="2000" dirty="0">
                <a:latin typeface="Times New Roman" panose="02020603050405020304" pitchFamily="18" charset="0"/>
                <a:cs typeface="Times New Roman" panose="02020603050405020304" pitchFamily="18" charset="0"/>
              </a:rPr>
              <a:t>June 4, 2026 – Last day to submit transfers for May 2026 transactions.</a:t>
            </a:r>
          </a:p>
          <a:p>
            <a:pPr lvl="1">
              <a:lnSpc>
                <a:spcPct val="100000"/>
              </a:lnSpc>
              <a:spcBef>
                <a:spcPts val="0"/>
              </a:spcBef>
            </a:pPr>
            <a:r>
              <a:rPr lang="en-US" sz="2000" dirty="0">
                <a:latin typeface="Times New Roman" panose="02020603050405020304" pitchFamily="18" charset="0"/>
                <a:cs typeface="Times New Roman" panose="02020603050405020304" pitchFamily="18" charset="0"/>
              </a:rPr>
              <a:t>No expenditure transfers for June, these must be corrected at the time </a:t>
            </a:r>
            <a:r>
              <a:rPr lang="en-US" sz="2000">
                <a:latin typeface="Times New Roman" panose="02020603050405020304" pitchFamily="18" charset="0"/>
                <a:cs typeface="Times New Roman" panose="02020603050405020304" pitchFamily="18" charset="0"/>
              </a:rPr>
              <a:t>transaction is being </a:t>
            </a:r>
            <a:r>
              <a:rPr lang="en-US" sz="2000" dirty="0">
                <a:latin typeface="Times New Roman" panose="02020603050405020304" pitchFamily="18" charset="0"/>
                <a:cs typeface="Times New Roman" panose="02020603050405020304" pitchFamily="18" charset="0"/>
              </a:rPr>
              <a:t>processed.  </a:t>
            </a:r>
          </a:p>
          <a:p>
            <a:pPr marL="355600" indent="0">
              <a:lnSpc>
                <a:spcPct val="100000"/>
              </a:lnSpc>
              <a:spcBef>
                <a:spcPts val="0"/>
              </a:spcBef>
              <a:buNone/>
              <a:tabLst>
                <a:tab pos="354965" algn="l"/>
                <a:tab pos="355600" algn="l"/>
              </a:tabLst>
            </a:pPr>
            <a:endParaRPr lang="en-US" sz="2000" spc="-5" dirty="0">
              <a:latin typeface="Times New Roman" panose="02020603050405020304" pitchFamily="18" charset="0"/>
              <a:cs typeface="Times New Roman" panose="02020603050405020304" pitchFamily="18" charset="0"/>
            </a:endParaRPr>
          </a:p>
          <a:p>
            <a:pPr marL="355600" indent="0">
              <a:lnSpc>
                <a:spcPct val="100000"/>
              </a:lnSpc>
              <a:spcBef>
                <a:spcPts val="0"/>
              </a:spcBef>
              <a:buNone/>
              <a:tabLst>
                <a:tab pos="354965" algn="l"/>
                <a:tab pos="355600" algn="l"/>
              </a:tabLst>
            </a:pPr>
            <a:r>
              <a:rPr lang="en-US" sz="2000" spc="-5" dirty="0">
                <a:latin typeface="Times New Roman" panose="02020603050405020304" pitchFamily="18" charset="0"/>
                <a:cs typeface="Times New Roman" panose="02020603050405020304" pitchFamily="18" charset="0"/>
              </a:rPr>
              <a:t>Chargeback Processing</a:t>
            </a:r>
          </a:p>
          <a:p>
            <a:pPr marL="698500" indent="-342900">
              <a:lnSpc>
                <a:spcPct val="100000"/>
              </a:lnSpc>
              <a:spcBef>
                <a:spcPts val="0"/>
              </a:spcBef>
              <a:tabLst>
                <a:tab pos="354965" algn="l"/>
                <a:tab pos="355600" algn="l"/>
              </a:tabLst>
            </a:pPr>
            <a:r>
              <a:rPr lang="en-US" sz="2000" spc="-5" dirty="0">
                <a:latin typeface="Times New Roman" panose="02020603050405020304" pitchFamily="18" charset="0"/>
                <a:cs typeface="Times New Roman" panose="02020603050405020304" pitchFamily="18" charset="0"/>
              </a:rPr>
              <a:t>Chargebacks processed are typically one month in arrears.</a:t>
            </a:r>
          </a:p>
          <a:p>
            <a:pPr marL="698500" indent="-342900">
              <a:lnSpc>
                <a:spcPct val="100000"/>
              </a:lnSpc>
              <a:spcBef>
                <a:spcPts val="0"/>
              </a:spcBef>
              <a:tabLst>
                <a:tab pos="354965" algn="l"/>
                <a:tab pos="355600" algn="l"/>
              </a:tabLst>
            </a:pPr>
            <a:r>
              <a:rPr lang="en-US" sz="2000" spc="-5" dirty="0">
                <a:latin typeface="Times New Roman" panose="02020603050405020304" pitchFamily="18" charset="0"/>
                <a:cs typeface="Times New Roman" panose="02020603050405020304" pitchFamily="18" charset="0"/>
              </a:rPr>
              <a:t>FY25/26 chargebacks will be for services from June to May.</a:t>
            </a:r>
          </a:p>
          <a:p>
            <a:pPr marL="698500" indent="-342900">
              <a:lnSpc>
                <a:spcPct val="100000"/>
              </a:lnSpc>
              <a:spcBef>
                <a:spcPts val="0"/>
              </a:spcBef>
              <a:tabLst>
                <a:tab pos="354965" algn="l"/>
                <a:tab pos="355600" algn="l"/>
              </a:tabLst>
            </a:pPr>
            <a:r>
              <a:rPr lang="en-US" sz="2000" spc="-5" dirty="0">
                <a:latin typeface="Times New Roman" panose="02020603050405020304" pitchFamily="18" charset="0"/>
                <a:cs typeface="Times New Roman" panose="02020603050405020304" pitchFamily="18" charset="0"/>
              </a:rPr>
              <a:t>Deadline for service providers to submit for chargebacks: June 1</a:t>
            </a:r>
            <a:r>
              <a:rPr lang="en-US" sz="2000" spc="-5" baseline="30000" dirty="0">
                <a:latin typeface="Times New Roman" panose="02020603050405020304" pitchFamily="18" charset="0"/>
                <a:cs typeface="Times New Roman" panose="02020603050405020304" pitchFamily="18" charset="0"/>
              </a:rPr>
              <a:t>st</a:t>
            </a:r>
            <a:r>
              <a:rPr lang="en-US" sz="2000" spc="-5" dirty="0">
                <a:latin typeface="Times New Roman" panose="02020603050405020304" pitchFamily="18" charset="0"/>
                <a:cs typeface="Times New Roman" panose="02020603050405020304" pitchFamily="18" charset="0"/>
              </a:rPr>
              <a:t>.</a:t>
            </a:r>
          </a:p>
          <a:p>
            <a:pPr marL="698500" indent="-342900">
              <a:lnSpc>
                <a:spcPct val="100000"/>
              </a:lnSpc>
              <a:spcBef>
                <a:spcPts val="0"/>
              </a:spcBef>
              <a:tabLst>
                <a:tab pos="354965" algn="l"/>
                <a:tab pos="355600" algn="l"/>
              </a:tabLst>
            </a:pPr>
            <a:r>
              <a:rPr lang="en-US" sz="2000" spc="-5" dirty="0">
                <a:latin typeface="Times New Roman" panose="02020603050405020304" pitchFamily="18" charset="0"/>
                <a:cs typeface="Times New Roman" panose="02020603050405020304" pitchFamily="18" charset="0"/>
              </a:rPr>
              <a:t>June 2026 chargebacks will be processed and posted in next fiscal year.</a:t>
            </a:r>
            <a:endParaRPr lang="en-US" sz="1800" dirty="0">
              <a:latin typeface="Calibri"/>
              <a:cs typeface="Calibri"/>
            </a:endParaRPr>
          </a:p>
          <a:p>
            <a:pPr marL="756285" lvl="1" indent="-286385">
              <a:lnSpc>
                <a:spcPct val="100000"/>
              </a:lnSpc>
              <a:spcBef>
                <a:spcPts val="0"/>
              </a:spcBef>
              <a:buFont typeface="Arial"/>
              <a:buChar char="–"/>
              <a:tabLst>
                <a:tab pos="756920" algn="l"/>
              </a:tabLst>
            </a:pPr>
            <a:endParaRPr lang="en-US" sz="2000" dirty="0">
              <a:latin typeface="Calibri"/>
              <a:cs typeface="Calibri"/>
            </a:endParaRPr>
          </a:p>
        </p:txBody>
      </p:sp>
      <p:sp>
        <p:nvSpPr>
          <p:cNvPr id="4" name="object 2">
            <a:extLst>
              <a:ext uri="{FF2B5EF4-FFF2-40B4-BE49-F238E27FC236}">
                <a16:creationId xmlns:a16="http://schemas.microsoft.com/office/drawing/2014/main" id="{3ED2EC35-6BA7-DFD0-5CA5-F4BEF79E24C5}"/>
              </a:ext>
            </a:extLst>
          </p:cNvPr>
          <p:cNvSpPr txBox="1">
            <a:spLocks/>
          </p:cNvSpPr>
          <p:nvPr/>
        </p:nvSpPr>
        <p:spPr>
          <a:xfrm>
            <a:off x="2620900" y="774931"/>
            <a:ext cx="6950199" cy="59388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12700" algn="ctr">
              <a:lnSpc>
                <a:spcPts val="5255"/>
              </a:lnSpc>
            </a:pPr>
            <a:r>
              <a:rPr lang="en-US" sz="2800" b="1" spc="-5" dirty="0">
                <a:solidFill>
                  <a:srgbClr val="000000"/>
                </a:solidFill>
                <a:latin typeface="Times New Roman" panose="02020603050405020304" pitchFamily="18" charset="0"/>
                <a:cs typeface="Times New Roman" panose="02020603050405020304" pitchFamily="18" charset="0"/>
              </a:rPr>
              <a:t>Year End Deadlines to Remember</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4951184"/>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F2C249E-40DA-4458-8345-064CCA93E3CF}"/>
              </a:ext>
            </a:extLst>
          </p:cNvPr>
          <p:cNvSpPr/>
          <p:nvPr/>
        </p:nvSpPr>
        <p:spPr>
          <a:xfrm>
            <a:off x="1216533" y="2626407"/>
            <a:ext cx="9042400"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Questions and Answer Session from Campus </a:t>
            </a:r>
          </a:p>
          <a:p>
            <a:endParaRPr lang="en-US" sz="36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5171428"/>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C170C45-150F-4DD1-869B-32AEAEFA08C0}"/>
              </a:ext>
            </a:extLst>
          </p:cNvPr>
          <p:cNvSpPr/>
          <p:nvPr/>
        </p:nvSpPr>
        <p:spPr>
          <a:xfrm>
            <a:off x="1541999" y="156345"/>
            <a:ext cx="8487773" cy="646331"/>
          </a:xfrm>
          <a:prstGeom prst="rect">
            <a:avLst/>
          </a:prstGeom>
        </p:spPr>
        <p:txBody>
          <a:bodyPr wrap="none">
            <a:spAutoFit/>
          </a:bodyPr>
          <a:lstStyle/>
          <a:p>
            <a:r>
              <a:rPr lang="en-US" sz="3600" b="1" spc="-10">
                <a:solidFill>
                  <a:srgbClr val="000000"/>
                </a:solidFill>
                <a:latin typeface="Times New Roman" panose="02020603050405020304" pitchFamily="18" charset="0"/>
                <a:cs typeface="Times New Roman" panose="02020603050405020304" pitchFamily="18" charset="0"/>
              </a:rPr>
              <a:t>Campus Accounting </a:t>
            </a:r>
            <a:r>
              <a:rPr lang="en-US" sz="3600" b="1">
                <a:solidFill>
                  <a:srgbClr val="000000"/>
                </a:solidFill>
                <a:latin typeface="Times New Roman" panose="02020603050405020304" pitchFamily="18" charset="0"/>
                <a:cs typeface="Times New Roman" panose="02020603050405020304" pitchFamily="18" charset="0"/>
              </a:rPr>
              <a:t>&amp; </a:t>
            </a:r>
            <a:r>
              <a:rPr lang="en-US" sz="3600" b="1" spc="-10">
                <a:solidFill>
                  <a:srgbClr val="000000"/>
                </a:solidFill>
                <a:latin typeface="Times New Roman" panose="02020603050405020304" pitchFamily="18" charset="0"/>
                <a:cs typeface="Times New Roman" panose="02020603050405020304" pitchFamily="18" charset="0"/>
              </a:rPr>
              <a:t>Reporting</a:t>
            </a:r>
            <a:r>
              <a:rPr lang="en-US" sz="3600" b="1" spc="-25">
                <a:solidFill>
                  <a:srgbClr val="000000"/>
                </a:solidFill>
                <a:latin typeface="Times New Roman" panose="02020603050405020304" pitchFamily="18" charset="0"/>
                <a:cs typeface="Times New Roman" panose="02020603050405020304" pitchFamily="18" charset="0"/>
              </a:rPr>
              <a:t> </a:t>
            </a:r>
            <a:r>
              <a:rPr lang="en-US" sz="3600" b="1" spc="5">
                <a:solidFill>
                  <a:srgbClr val="000000"/>
                </a:solidFill>
                <a:latin typeface="Times New Roman" panose="02020603050405020304" pitchFamily="18" charset="0"/>
                <a:cs typeface="Times New Roman" panose="02020603050405020304" pitchFamily="18" charset="0"/>
              </a:rPr>
              <a:t>Services</a:t>
            </a:r>
            <a:endParaRPr lang="en-US" sz="3600" b="1">
              <a:latin typeface="Times New Roman" panose="02020603050405020304" pitchFamily="18" charset="0"/>
              <a:cs typeface="Times New Roman" panose="02020603050405020304" pitchFamily="18" charset="0"/>
            </a:endParaRPr>
          </a:p>
        </p:txBody>
      </p:sp>
      <p:sp>
        <p:nvSpPr>
          <p:cNvPr id="11" name="Content Placeholder 2">
            <a:extLst>
              <a:ext uri="{FF2B5EF4-FFF2-40B4-BE49-F238E27FC236}">
                <a16:creationId xmlns:a16="http://schemas.microsoft.com/office/drawing/2014/main" id="{BFE9A86F-FFB3-4F6F-A7E8-439773EEEED9}"/>
              </a:ext>
            </a:extLst>
          </p:cNvPr>
          <p:cNvSpPr txBox="1">
            <a:spLocks/>
          </p:cNvSpPr>
          <p:nvPr/>
        </p:nvSpPr>
        <p:spPr>
          <a:xfrm>
            <a:off x="634999" y="1275675"/>
            <a:ext cx="11033126" cy="459513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FBE727AE-7634-45AA-89D0-C5F230F96A1F}"/>
              </a:ext>
            </a:extLst>
          </p:cNvPr>
          <p:cNvSpPr/>
          <p:nvPr/>
        </p:nvSpPr>
        <p:spPr>
          <a:xfrm>
            <a:off x="-374488" y="6191533"/>
            <a:ext cx="8386019" cy="523220"/>
          </a:xfrm>
          <a:prstGeom prst="rect">
            <a:avLst/>
          </a:prstGeom>
        </p:spPr>
        <p:txBody>
          <a:bodyPr wrap="square">
            <a:spAutoFit/>
          </a:bodyPr>
          <a:lstStyle/>
          <a:p>
            <a:pPr marL="12700" marR="5080" indent="953769">
              <a:lnSpc>
                <a:spcPct val="100000"/>
              </a:lnSpc>
            </a:pPr>
            <a:r>
              <a:rPr lang="en-US" sz="1400" b="1" spc="-5">
                <a:latin typeface="Times New Roman" panose="02020603050405020304" pitchFamily="18" charset="0"/>
                <a:cs typeface="Times New Roman" panose="02020603050405020304" pitchFamily="18" charset="0"/>
              </a:rPr>
              <a:t>Contact:</a:t>
            </a:r>
          </a:p>
          <a:p>
            <a:pPr marL="12700" marR="5080" indent="953769">
              <a:lnSpc>
                <a:spcPct val="100000"/>
              </a:lnSpc>
            </a:pPr>
            <a:r>
              <a:rPr lang="en-US" sz="1400" spc="-5">
                <a:latin typeface="Times New Roman" panose="02020603050405020304" pitchFamily="18" charset="0"/>
                <a:cs typeface="Times New Roman" panose="02020603050405020304" pitchFamily="18" charset="0"/>
              </a:rPr>
              <a:t>Liz Gamez </a:t>
            </a:r>
            <a:r>
              <a:rPr lang="en-US" sz="1400" b="1" spc="-5">
                <a:latin typeface="Times New Roman" panose="02020603050405020304" pitchFamily="18" charset="0"/>
                <a:cs typeface="Times New Roman" panose="02020603050405020304" pitchFamily="18" charset="0"/>
              </a:rPr>
              <a:t>- </a:t>
            </a:r>
            <a:r>
              <a:rPr lang="en-US" sz="1400" b="1" spc="-5">
                <a:latin typeface="Times New Roman" panose="02020603050405020304" pitchFamily="18" charset="0"/>
                <a:cs typeface="Times New Roman" panose="02020603050405020304" pitchFamily="18" charset="0"/>
                <a:hlinkClick r:id="rId3"/>
              </a:rPr>
              <a:t>accounting@csub.edu</a:t>
            </a:r>
            <a:endParaRPr lang="en-US" sz="1400" b="1" spc="-5">
              <a:latin typeface="Times New Roman" panose="02020603050405020304" pitchFamily="18" charset="0"/>
              <a:cs typeface="Times New Roman" panose="02020603050405020304" pitchFamily="18" charset="0"/>
            </a:endParaRPr>
          </a:p>
        </p:txBody>
      </p:sp>
      <p:sp>
        <p:nvSpPr>
          <p:cNvPr id="4" name="object 2">
            <a:extLst>
              <a:ext uri="{FF2B5EF4-FFF2-40B4-BE49-F238E27FC236}">
                <a16:creationId xmlns:a16="http://schemas.microsoft.com/office/drawing/2014/main" id="{3ED2EC35-6BA7-DFD0-5CA5-F4BEF79E24C5}"/>
              </a:ext>
            </a:extLst>
          </p:cNvPr>
          <p:cNvSpPr txBox="1">
            <a:spLocks/>
          </p:cNvSpPr>
          <p:nvPr/>
        </p:nvSpPr>
        <p:spPr>
          <a:xfrm>
            <a:off x="2620900" y="762024"/>
            <a:ext cx="6950199" cy="604524"/>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12700" algn="ctr">
              <a:lnSpc>
                <a:spcPts val="5255"/>
              </a:lnSpc>
            </a:pPr>
            <a:r>
              <a:rPr lang="en-US" sz="2800" b="1" dirty="0">
                <a:latin typeface="Times New Roman" panose="02020603050405020304" pitchFamily="18" charset="0"/>
                <a:cs typeface="Times New Roman" panose="02020603050405020304" pitchFamily="18" charset="0"/>
              </a:rPr>
              <a:t>BKCMP Expenditure Transfer Tips </a:t>
            </a:r>
          </a:p>
        </p:txBody>
      </p:sp>
      <p:sp>
        <p:nvSpPr>
          <p:cNvPr id="3" name="object 3">
            <a:extLst>
              <a:ext uri="{FF2B5EF4-FFF2-40B4-BE49-F238E27FC236}">
                <a16:creationId xmlns:a16="http://schemas.microsoft.com/office/drawing/2014/main" id="{99113E05-E540-54D3-CA49-BAEB9E0AB2AB}"/>
              </a:ext>
            </a:extLst>
          </p:cNvPr>
          <p:cNvSpPr txBox="1"/>
          <p:nvPr/>
        </p:nvSpPr>
        <p:spPr>
          <a:xfrm>
            <a:off x="745068" y="1555338"/>
            <a:ext cx="9949899" cy="246221"/>
          </a:xfrm>
          <a:prstGeom prst="rect">
            <a:avLst/>
          </a:prstGeom>
        </p:spPr>
        <p:txBody>
          <a:bodyPr vert="horz" wrap="square" lIns="0" tIns="0" rIns="0" bIns="0" rtlCol="0" anchor="t">
            <a:spAutoFit/>
          </a:bodyPr>
          <a:lstStyle/>
          <a:p>
            <a:pPr marL="355600" marR="786130" indent="-342900">
              <a:buFont typeface="Arial"/>
              <a:buChar char="•"/>
              <a:tabLst>
                <a:tab pos="354965" algn="l"/>
                <a:tab pos="355600" algn="l"/>
              </a:tabLst>
            </a:pPr>
            <a:endParaRPr sz="1600">
              <a:latin typeface="Calibri"/>
              <a:cs typeface="Calibri"/>
            </a:endParaRPr>
          </a:p>
        </p:txBody>
      </p:sp>
      <p:sp>
        <p:nvSpPr>
          <p:cNvPr id="5" name="object 3">
            <a:extLst>
              <a:ext uri="{FF2B5EF4-FFF2-40B4-BE49-F238E27FC236}">
                <a16:creationId xmlns:a16="http://schemas.microsoft.com/office/drawing/2014/main" id="{4A7C5274-CDBF-9A11-D8DD-F74A19B77304}"/>
              </a:ext>
            </a:extLst>
          </p:cNvPr>
          <p:cNvSpPr txBox="1">
            <a:spLocks/>
          </p:cNvSpPr>
          <p:nvPr/>
        </p:nvSpPr>
        <p:spPr>
          <a:xfrm>
            <a:off x="1122381" y="1585162"/>
            <a:ext cx="9572585" cy="4676152"/>
          </a:xfrm>
          <a:prstGeom prst="rect">
            <a:avLst/>
          </a:prstGeom>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12800" lvl="1" indent="-342900">
              <a:lnSpc>
                <a:spcPct val="100000"/>
              </a:lnSpc>
              <a:spcBef>
                <a:spcPts val="0"/>
              </a:spcBef>
              <a:tabLst>
                <a:tab pos="756920" algn="l"/>
              </a:tabLst>
            </a:pPr>
            <a:r>
              <a:rPr lang="en-US" sz="2200" dirty="0">
                <a:latin typeface="Times New Roman" panose="02020603050405020304" pitchFamily="18" charset="0"/>
                <a:cs typeface="Times New Roman" panose="02020603050405020304" pitchFamily="18" charset="0"/>
              </a:rPr>
              <a:t>Email </a:t>
            </a:r>
            <a:r>
              <a:rPr lang="en-US" sz="2200" u="heavy" spc="-5" dirty="0">
                <a:solidFill>
                  <a:srgbClr val="0000FF"/>
                </a:solidFill>
                <a:latin typeface="Times New Roman" panose="02020603050405020304" pitchFamily="18" charset="0"/>
                <a:cs typeface="Times New Roman" panose="02020603050405020304" pitchFamily="18" charset="0"/>
                <a:hlinkClick r:id="rId3"/>
              </a:rPr>
              <a:t>accounting@csub.edu </a:t>
            </a:r>
            <a:r>
              <a:rPr lang="en-US" sz="2200" dirty="0">
                <a:latin typeface="Times New Roman" panose="02020603050405020304" pitchFamily="18" charset="0"/>
                <a:cs typeface="Times New Roman" panose="02020603050405020304" pitchFamily="18" charset="0"/>
              </a:rPr>
              <a:t>with </a:t>
            </a:r>
            <a:r>
              <a:rPr lang="en-US" sz="2200" spc="-15" dirty="0">
                <a:latin typeface="Times New Roman" panose="02020603050405020304" pitchFamily="18" charset="0"/>
                <a:cs typeface="Times New Roman" panose="02020603050405020304" pitchFamily="18" charset="0"/>
              </a:rPr>
              <a:t>attached </a:t>
            </a:r>
            <a:r>
              <a:rPr lang="en-US" sz="2200" spc="-10" dirty="0">
                <a:latin typeface="Times New Roman" panose="02020603050405020304" pitchFamily="18" charset="0"/>
                <a:cs typeface="Times New Roman" panose="02020603050405020304" pitchFamily="18" charset="0"/>
              </a:rPr>
              <a:t>Excel </a:t>
            </a:r>
            <a:r>
              <a:rPr lang="en-US" sz="2200" dirty="0">
                <a:latin typeface="Times New Roman" panose="02020603050405020304" pitchFamily="18" charset="0"/>
                <a:cs typeface="Times New Roman" panose="02020603050405020304" pitchFamily="18" charset="0"/>
              </a:rPr>
              <a:t>JE</a:t>
            </a:r>
            <a:r>
              <a:rPr lang="en-US" sz="2200" spc="-114" dirty="0">
                <a:latin typeface="Times New Roman" panose="02020603050405020304" pitchFamily="18" charset="0"/>
                <a:cs typeface="Times New Roman" panose="02020603050405020304" pitchFamily="18" charset="0"/>
              </a:rPr>
              <a:t> </a:t>
            </a:r>
            <a:r>
              <a:rPr lang="en-US" sz="2200" spc="-15" dirty="0">
                <a:latin typeface="Times New Roman" panose="02020603050405020304" pitchFamily="18" charset="0"/>
                <a:cs typeface="Times New Roman" panose="02020603050405020304" pitchFamily="18" charset="0"/>
              </a:rPr>
              <a:t>form.</a:t>
            </a:r>
          </a:p>
          <a:p>
            <a:pPr marL="812800" marR="5080" lvl="1" indent="-342900">
              <a:lnSpc>
                <a:spcPts val="2300"/>
              </a:lnSpc>
              <a:spcBef>
                <a:spcPts val="0"/>
              </a:spcBef>
              <a:tabLst>
                <a:tab pos="756920" algn="l"/>
              </a:tabLst>
            </a:pPr>
            <a:r>
              <a:rPr lang="en-US" sz="2200" spc="-5" dirty="0">
                <a:latin typeface="Times New Roman" panose="02020603050405020304" pitchFamily="18" charset="0"/>
                <a:cs typeface="Times New Roman" panose="02020603050405020304" pitchFamily="18" charset="0"/>
              </a:rPr>
              <a:t>Include supporting documentation to support amounts on the transfer.</a:t>
            </a:r>
          </a:p>
          <a:p>
            <a:pPr marL="1270000" marR="5080" lvl="2" indent="-342900">
              <a:lnSpc>
                <a:spcPts val="2300"/>
              </a:lnSpc>
              <a:spcBef>
                <a:spcPts val="0"/>
              </a:spcBef>
              <a:tabLst>
                <a:tab pos="756920" algn="l"/>
              </a:tabLst>
            </a:pPr>
            <a:r>
              <a:rPr lang="en-US" sz="2200" spc="-5" dirty="0" err="1">
                <a:latin typeface="Times New Roman" panose="02020603050405020304" pitchFamily="18" charset="0"/>
                <a:cs typeface="Times New Roman" panose="02020603050405020304" pitchFamily="18" charset="0"/>
              </a:rPr>
              <a:t>Procard</a:t>
            </a:r>
            <a:r>
              <a:rPr lang="en-US" sz="2200" spc="-5" dirty="0">
                <a:latin typeface="Times New Roman" panose="02020603050405020304" pitchFamily="18" charset="0"/>
                <a:cs typeface="Times New Roman" panose="02020603050405020304" pitchFamily="18" charset="0"/>
              </a:rPr>
              <a:t> reconciliations, invoices, receipts, or Datawarehouse reports.</a:t>
            </a:r>
          </a:p>
          <a:p>
            <a:pPr marL="812800" marR="5080" lvl="1" indent="-342900">
              <a:lnSpc>
                <a:spcPts val="2300"/>
              </a:lnSpc>
              <a:spcBef>
                <a:spcPts val="0"/>
              </a:spcBef>
              <a:tabLst>
                <a:tab pos="756920" algn="l"/>
              </a:tabLst>
            </a:pPr>
            <a:r>
              <a:rPr lang="en-US" sz="2200" spc="-5" dirty="0">
                <a:latin typeface="Times New Roman" panose="02020603050405020304" pitchFamily="18" charset="0"/>
                <a:cs typeface="Times New Roman" panose="02020603050405020304" pitchFamily="18" charset="0"/>
              </a:rPr>
              <a:t>Provide detailed </a:t>
            </a:r>
            <a:r>
              <a:rPr lang="en-US" sz="2200" spc="-10" dirty="0">
                <a:latin typeface="Times New Roman" panose="02020603050405020304" pitchFamily="18" charset="0"/>
                <a:cs typeface="Times New Roman" panose="02020603050405020304" pitchFamily="18" charset="0"/>
              </a:rPr>
              <a:t>explanation </a:t>
            </a:r>
            <a:r>
              <a:rPr lang="en-US" sz="2200" spc="-5" dirty="0">
                <a:latin typeface="Times New Roman" panose="02020603050405020304" pitchFamily="18" charset="0"/>
                <a:cs typeface="Times New Roman" panose="02020603050405020304" pitchFamily="18" charset="0"/>
              </a:rPr>
              <a:t>and </a:t>
            </a:r>
            <a:r>
              <a:rPr lang="en-US" sz="2200" spc="-10" dirty="0">
                <a:latin typeface="Times New Roman" panose="02020603050405020304" pitchFamily="18" charset="0"/>
                <a:cs typeface="Times New Roman" panose="02020603050405020304" pitchFamily="18" charset="0"/>
              </a:rPr>
              <a:t>justification for the transfer in the Justification box.  </a:t>
            </a:r>
            <a:endParaRPr lang="en-US" sz="2200" spc="-45" dirty="0">
              <a:latin typeface="Times New Roman" panose="02020603050405020304" pitchFamily="18" charset="0"/>
              <a:cs typeface="Times New Roman" panose="02020603050405020304" pitchFamily="18" charset="0"/>
            </a:endParaRPr>
          </a:p>
          <a:p>
            <a:pPr marL="812800" lvl="1" indent="-342900">
              <a:lnSpc>
                <a:spcPct val="100000"/>
              </a:lnSpc>
              <a:spcBef>
                <a:spcPts val="0"/>
              </a:spcBef>
              <a:tabLst>
                <a:tab pos="756920" algn="l"/>
              </a:tabLst>
            </a:pPr>
            <a:r>
              <a:rPr lang="en-US" sz="2200" spc="-5" dirty="0">
                <a:latin typeface="Times New Roman" panose="02020603050405020304" pitchFamily="18" charset="0"/>
                <a:cs typeface="Times New Roman" panose="02020603050405020304" pitchFamily="18" charset="0"/>
              </a:rPr>
              <a:t>Include </a:t>
            </a:r>
            <a:r>
              <a:rPr lang="en-US" sz="2200" spc="-10" dirty="0">
                <a:latin typeface="Times New Roman" panose="02020603050405020304" pitchFamily="18" charset="0"/>
                <a:cs typeface="Times New Roman" panose="02020603050405020304" pitchFamily="18" charset="0"/>
              </a:rPr>
              <a:t>proper </a:t>
            </a:r>
            <a:r>
              <a:rPr lang="en-US" sz="2200" spc="-5" dirty="0">
                <a:latin typeface="Times New Roman" panose="02020603050405020304" pitchFamily="18" charset="0"/>
                <a:cs typeface="Times New Roman" panose="02020603050405020304" pitchFamily="18" charset="0"/>
              </a:rPr>
              <a:t>description on </a:t>
            </a:r>
            <a:r>
              <a:rPr lang="en-US" sz="2200" dirty="0">
                <a:latin typeface="Times New Roman" panose="02020603050405020304" pitchFamily="18" charset="0"/>
                <a:cs typeface="Times New Roman" panose="02020603050405020304" pitchFamily="18" charset="0"/>
              </a:rPr>
              <a:t>each </a:t>
            </a:r>
            <a:r>
              <a:rPr lang="en-US" sz="2200" spc="-5" dirty="0">
                <a:latin typeface="Times New Roman" panose="02020603050405020304" pitchFamily="18" charset="0"/>
                <a:cs typeface="Times New Roman" panose="02020603050405020304" pitchFamily="18" charset="0"/>
              </a:rPr>
              <a:t>line of journal</a:t>
            </a:r>
            <a:r>
              <a:rPr lang="en-US" sz="2200" dirty="0">
                <a:latin typeface="Times New Roman" panose="02020603050405020304" pitchFamily="18" charset="0"/>
                <a:cs typeface="Times New Roman" panose="02020603050405020304" pitchFamily="18" charset="0"/>
              </a:rPr>
              <a:t> </a:t>
            </a:r>
            <a:r>
              <a:rPr lang="en-US" sz="2200" spc="-30" dirty="0">
                <a:latin typeface="Times New Roman" panose="02020603050405020304" pitchFamily="18" charset="0"/>
                <a:cs typeface="Times New Roman" panose="02020603050405020304" pitchFamily="18" charset="0"/>
              </a:rPr>
              <a:t>entry.  Also use reference column for additional information.</a:t>
            </a:r>
          </a:p>
          <a:p>
            <a:pPr marL="1212850" lvl="2" indent="-285750">
              <a:lnSpc>
                <a:spcPct val="100000"/>
              </a:lnSpc>
              <a:spcBef>
                <a:spcPts val="0"/>
              </a:spcBef>
              <a:tabLst>
                <a:tab pos="756920" algn="l"/>
              </a:tabLst>
            </a:pPr>
            <a:r>
              <a:rPr lang="en-US" sz="2200" spc="-30" dirty="0">
                <a:latin typeface="Times New Roman" panose="02020603050405020304" pitchFamily="18" charset="0"/>
                <a:cs typeface="Times New Roman" panose="02020603050405020304" pitchFamily="18" charset="0"/>
              </a:rPr>
              <a:t>Use the same description as shown on Datawarehouse.  </a:t>
            </a:r>
          </a:p>
          <a:p>
            <a:pPr marL="812800" lvl="1" indent="-342900">
              <a:lnSpc>
                <a:spcPct val="100000"/>
              </a:lnSpc>
              <a:spcBef>
                <a:spcPts val="0"/>
              </a:spcBef>
              <a:tabLst>
                <a:tab pos="756920" algn="l"/>
              </a:tabLst>
            </a:pPr>
            <a:r>
              <a:rPr lang="en-US" sz="2200" spc="-5" dirty="0">
                <a:latin typeface="Times New Roman" panose="02020603050405020304" pitchFamily="18" charset="0"/>
                <a:cs typeface="Times New Roman" panose="02020603050405020304" pitchFamily="18" charset="0"/>
              </a:rPr>
              <a:t>Include </a:t>
            </a:r>
            <a:r>
              <a:rPr lang="en-US" sz="2200" spc="-10" dirty="0">
                <a:latin typeface="Times New Roman" panose="02020603050405020304" pitchFamily="18" charset="0"/>
                <a:cs typeface="Times New Roman" panose="02020603050405020304" pitchFamily="18" charset="0"/>
              </a:rPr>
              <a:t>authorized</a:t>
            </a:r>
            <a:r>
              <a:rPr lang="en-US" sz="2200" spc="-30" dirty="0">
                <a:latin typeface="Times New Roman" panose="02020603050405020304" pitchFamily="18" charset="0"/>
                <a:cs typeface="Times New Roman" panose="02020603050405020304" pitchFamily="18" charset="0"/>
              </a:rPr>
              <a:t> </a:t>
            </a:r>
            <a:r>
              <a:rPr lang="en-US" sz="2200" spc="-10" dirty="0">
                <a:latin typeface="Times New Roman" panose="02020603050405020304" pitchFamily="18" charset="0"/>
                <a:cs typeface="Times New Roman" panose="02020603050405020304" pitchFamily="18" charset="0"/>
              </a:rPr>
              <a:t>signatures.</a:t>
            </a:r>
          </a:p>
          <a:p>
            <a:pPr marL="1155700" marR="321310" lvl="2">
              <a:lnSpc>
                <a:spcPct val="80000"/>
              </a:lnSpc>
              <a:spcBef>
                <a:spcPts val="0"/>
              </a:spcBef>
              <a:buFont typeface="Arial"/>
              <a:buChar char="•"/>
              <a:tabLst>
                <a:tab pos="1155065" algn="l"/>
                <a:tab pos="1155700" algn="l"/>
              </a:tabLst>
            </a:pPr>
            <a:r>
              <a:rPr lang="en-US" sz="2200" spc="-10" dirty="0">
                <a:latin typeface="Times New Roman" panose="02020603050405020304" pitchFamily="18" charset="0"/>
                <a:cs typeface="Times New Roman" panose="02020603050405020304" pitchFamily="18" charset="0"/>
              </a:rPr>
              <a:t>Approval must </a:t>
            </a:r>
            <a:r>
              <a:rPr lang="en-US" sz="2200" dirty="0">
                <a:latin typeface="Times New Roman" panose="02020603050405020304" pitchFamily="18" charset="0"/>
                <a:cs typeface="Times New Roman" panose="02020603050405020304" pitchFamily="18" charset="0"/>
              </a:rPr>
              <a:t>be </a:t>
            </a:r>
            <a:r>
              <a:rPr lang="en-US" sz="2200" spc="-5" dirty="0">
                <a:latin typeface="Times New Roman" panose="02020603050405020304" pitchFamily="18" charset="0"/>
                <a:cs typeface="Times New Roman" panose="02020603050405020304" pitchFamily="18" charset="0"/>
              </a:rPr>
              <a:t>obtained </a:t>
            </a:r>
            <a:r>
              <a:rPr lang="en-US" sz="2200" spc="-10" dirty="0">
                <a:latin typeface="Times New Roman" panose="02020603050405020304" pitchFamily="18" charset="0"/>
                <a:cs typeface="Times New Roman" panose="02020603050405020304" pitchFamily="18" charset="0"/>
              </a:rPr>
              <a:t>from </a:t>
            </a:r>
            <a:r>
              <a:rPr lang="en-US" sz="2200" dirty="0">
                <a:latin typeface="Times New Roman" panose="02020603050405020304" pitchFamily="18" charset="0"/>
                <a:cs typeface="Times New Roman" panose="02020603050405020304" pitchFamily="18" charset="0"/>
              </a:rPr>
              <a:t>the </a:t>
            </a:r>
            <a:r>
              <a:rPr lang="en-US" sz="2200" spc="-5" dirty="0">
                <a:latin typeface="Times New Roman" panose="02020603050405020304" pitchFamily="18" charset="0"/>
                <a:cs typeface="Times New Roman" panose="02020603050405020304" pitchFamily="18" charset="0"/>
              </a:rPr>
              <a:t>Department accepting </a:t>
            </a:r>
            <a:r>
              <a:rPr lang="en-US" sz="2200" dirty="0">
                <a:latin typeface="Times New Roman" panose="02020603050405020304" pitchFamily="18" charset="0"/>
                <a:cs typeface="Times New Roman" panose="02020603050405020304" pitchFamily="18" charset="0"/>
              </a:rPr>
              <a:t>the </a:t>
            </a:r>
            <a:r>
              <a:rPr lang="en-US" sz="2200" spc="-10" dirty="0">
                <a:latin typeface="Times New Roman" panose="02020603050405020304" pitchFamily="18" charset="0"/>
                <a:cs typeface="Times New Roman" panose="02020603050405020304" pitchFamily="18" charset="0"/>
              </a:rPr>
              <a:t>expenditure</a:t>
            </a:r>
            <a:r>
              <a:rPr lang="en-US" sz="2200" spc="-50" dirty="0">
                <a:latin typeface="Times New Roman" panose="02020603050405020304" pitchFamily="18" charset="0"/>
                <a:cs typeface="Times New Roman" panose="02020603050405020304" pitchFamily="18" charset="0"/>
              </a:rPr>
              <a:t> </a:t>
            </a:r>
            <a:r>
              <a:rPr lang="en-US" sz="2200" spc="-15" dirty="0">
                <a:latin typeface="Times New Roman" panose="02020603050405020304" pitchFamily="18" charset="0"/>
                <a:cs typeface="Times New Roman" panose="02020603050405020304" pitchFamily="18" charset="0"/>
              </a:rPr>
              <a:t>transfer.</a:t>
            </a:r>
            <a:endParaRPr lang="en-US" sz="2200" dirty="0">
              <a:latin typeface="Times New Roman" panose="02020603050405020304" pitchFamily="18" charset="0"/>
              <a:cs typeface="Times New Roman" panose="02020603050405020304" pitchFamily="18" charset="0"/>
            </a:endParaRPr>
          </a:p>
          <a:p>
            <a:pPr marL="1155700" lvl="2">
              <a:lnSpc>
                <a:spcPct val="100000"/>
              </a:lnSpc>
              <a:spcBef>
                <a:spcPts val="0"/>
              </a:spcBef>
              <a:buFont typeface="Arial"/>
              <a:buChar char="•"/>
              <a:tabLst>
                <a:tab pos="1155065" algn="l"/>
                <a:tab pos="1155700" algn="l"/>
              </a:tabLst>
            </a:pPr>
            <a:r>
              <a:rPr lang="en-US" sz="2200" dirty="0">
                <a:latin typeface="Times New Roman" panose="02020603050405020304" pitchFamily="18" charset="0"/>
                <a:cs typeface="Times New Roman" panose="02020603050405020304" pitchFamily="18" charset="0"/>
              </a:rPr>
              <a:t>Include name </a:t>
            </a:r>
            <a:r>
              <a:rPr lang="en-US" sz="2200" spc="-5" dirty="0">
                <a:latin typeface="Times New Roman" panose="02020603050405020304" pitchFamily="18" charset="0"/>
                <a:cs typeface="Times New Roman" panose="02020603050405020304" pitchFamily="18" charset="0"/>
              </a:rPr>
              <a:t>of </a:t>
            </a:r>
            <a:r>
              <a:rPr lang="en-US" sz="2200" spc="-35" dirty="0">
                <a:latin typeface="Times New Roman" panose="02020603050405020304" pitchFamily="18" charset="0"/>
                <a:cs typeface="Times New Roman" panose="02020603050405020304" pitchFamily="18" charset="0"/>
              </a:rPr>
              <a:t>approver. </a:t>
            </a:r>
            <a:endParaRPr lang="en-US" sz="2200" spc="-10" dirty="0">
              <a:latin typeface="Times New Roman" panose="02020603050405020304" pitchFamily="18" charset="0"/>
              <a:cs typeface="Times New Roman" panose="02020603050405020304" pitchFamily="18" charset="0"/>
            </a:endParaRPr>
          </a:p>
          <a:p>
            <a:pPr marL="812800" lvl="1" indent="-342900">
              <a:lnSpc>
                <a:spcPct val="100000"/>
              </a:lnSpc>
              <a:spcBef>
                <a:spcPts val="0"/>
              </a:spcBef>
              <a:tabLst>
                <a:tab pos="756920" algn="l"/>
              </a:tabLst>
            </a:pPr>
            <a:r>
              <a:rPr lang="en-US" sz="2200" spc="-10" dirty="0">
                <a:latin typeface="Times New Roman" panose="02020603050405020304" pitchFamily="18" charset="0"/>
                <a:cs typeface="Times New Roman" panose="02020603050405020304" pitchFamily="18" charset="0"/>
              </a:rPr>
              <a:t>For all transfers involving Hospitality expenses, include Hospitality justification form, list of attendees, and flyer or documentation on event.</a:t>
            </a:r>
            <a:endParaRPr lang="en-US" sz="2200" dirty="0">
              <a:latin typeface="Times New Roman" panose="02020603050405020304" pitchFamily="18" charset="0"/>
              <a:cs typeface="Times New Roman" panose="02020603050405020304" pitchFamily="18" charset="0"/>
            </a:endParaRPr>
          </a:p>
          <a:p>
            <a:pPr marL="1155700" lvl="2">
              <a:lnSpc>
                <a:spcPct val="100000"/>
              </a:lnSpc>
              <a:spcBef>
                <a:spcPts val="0"/>
              </a:spcBef>
              <a:buFont typeface="Arial"/>
              <a:buChar char="•"/>
              <a:tabLst>
                <a:tab pos="1155065" algn="l"/>
                <a:tab pos="1155700" algn="l"/>
              </a:tabLst>
            </a:pPr>
            <a:endParaRPr lang="en-US" sz="1600" dirty="0">
              <a:latin typeface="Calibri"/>
              <a:cs typeface="Calibri"/>
            </a:endParaRPr>
          </a:p>
        </p:txBody>
      </p:sp>
    </p:spTree>
    <p:extLst>
      <p:ext uri="{BB962C8B-B14F-4D97-AF65-F5344CB8AC3E}">
        <p14:creationId xmlns:p14="http://schemas.microsoft.com/office/powerpoint/2010/main" val="447567757"/>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C170C45-150F-4DD1-869B-32AEAEFA08C0}"/>
              </a:ext>
            </a:extLst>
          </p:cNvPr>
          <p:cNvSpPr/>
          <p:nvPr/>
        </p:nvSpPr>
        <p:spPr>
          <a:xfrm>
            <a:off x="1541999" y="156345"/>
            <a:ext cx="8487773" cy="646331"/>
          </a:xfrm>
          <a:prstGeom prst="rect">
            <a:avLst/>
          </a:prstGeom>
        </p:spPr>
        <p:txBody>
          <a:bodyPr wrap="none">
            <a:spAutoFit/>
          </a:bodyPr>
          <a:lstStyle/>
          <a:p>
            <a:r>
              <a:rPr lang="en-US" sz="3600" b="1" spc="-10">
                <a:solidFill>
                  <a:srgbClr val="000000"/>
                </a:solidFill>
                <a:latin typeface="Times New Roman" panose="02020603050405020304" pitchFamily="18" charset="0"/>
                <a:cs typeface="Times New Roman" panose="02020603050405020304" pitchFamily="18" charset="0"/>
              </a:rPr>
              <a:t>Campus Accounting </a:t>
            </a:r>
            <a:r>
              <a:rPr lang="en-US" sz="3600" b="1">
                <a:solidFill>
                  <a:srgbClr val="000000"/>
                </a:solidFill>
                <a:latin typeface="Times New Roman" panose="02020603050405020304" pitchFamily="18" charset="0"/>
                <a:cs typeface="Times New Roman" panose="02020603050405020304" pitchFamily="18" charset="0"/>
              </a:rPr>
              <a:t>&amp; </a:t>
            </a:r>
            <a:r>
              <a:rPr lang="en-US" sz="3600" b="1" spc="-10">
                <a:solidFill>
                  <a:srgbClr val="000000"/>
                </a:solidFill>
                <a:latin typeface="Times New Roman" panose="02020603050405020304" pitchFamily="18" charset="0"/>
                <a:cs typeface="Times New Roman" panose="02020603050405020304" pitchFamily="18" charset="0"/>
              </a:rPr>
              <a:t>Reporting</a:t>
            </a:r>
            <a:r>
              <a:rPr lang="en-US" sz="3600" b="1" spc="-25">
                <a:solidFill>
                  <a:srgbClr val="000000"/>
                </a:solidFill>
                <a:latin typeface="Times New Roman" panose="02020603050405020304" pitchFamily="18" charset="0"/>
                <a:cs typeface="Times New Roman" panose="02020603050405020304" pitchFamily="18" charset="0"/>
              </a:rPr>
              <a:t> </a:t>
            </a:r>
            <a:r>
              <a:rPr lang="en-US" sz="3600" b="1" spc="5">
                <a:solidFill>
                  <a:srgbClr val="000000"/>
                </a:solidFill>
                <a:latin typeface="Times New Roman" panose="02020603050405020304" pitchFamily="18" charset="0"/>
                <a:cs typeface="Times New Roman" panose="02020603050405020304" pitchFamily="18" charset="0"/>
              </a:rPr>
              <a:t>Services</a:t>
            </a:r>
            <a:endParaRPr lang="en-US" sz="3600" b="1">
              <a:latin typeface="Times New Roman" panose="02020603050405020304" pitchFamily="18" charset="0"/>
              <a:cs typeface="Times New Roman" panose="02020603050405020304" pitchFamily="18" charset="0"/>
            </a:endParaRPr>
          </a:p>
        </p:txBody>
      </p:sp>
      <p:sp>
        <p:nvSpPr>
          <p:cNvPr id="11" name="Content Placeholder 2">
            <a:extLst>
              <a:ext uri="{FF2B5EF4-FFF2-40B4-BE49-F238E27FC236}">
                <a16:creationId xmlns:a16="http://schemas.microsoft.com/office/drawing/2014/main" id="{BFE9A86F-FFB3-4F6F-A7E8-439773EEEED9}"/>
              </a:ext>
            </a:extLst>
          </p:cNvPr>
          <p:cNvSpPr txBox="1">
            <a:spLocks/>
          </p:cNvSpPr>
          <p:nvPr/>
        </p:nvSpPr>
        <p:spPr>
          <a:xfrm>
            <a:off x="1113712" y="1292609"/>
            <a:ext cx="9964576" cy="436682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FBE727AE-7634-45AA-89D0-C5F230F96A1F}"/>
              </a:ext>
            </a:extLst>
          </p:cNvPr>
          <p:cNvSpPr/>
          <p:nvPr/>
        </p:nvSpPr>
        <p:spPr>
          <a:xfrm>
            <a:off x="-374488" y="6192769"/>
            <a:ext cx="8386019" cy="523220"/>
          </a:xfrm>
          <a:prstGeom prst="rect">
            <a:avLst/>
          </a:prstGeom>
        </p:spPr>
        <p:txBody>
          <a:bodyPr wrap="square">
            <a:spAutoFit/>
          </a:bodyPr>
          <a:lstStyle/>
          <a:p>
            <a:pPr marL="12700" marR="5080" indent="953769">
              <a:lnSpc>
                <a:spcPct val="100000"/>
              </a:lnSpc>
            </a:pPr>
            <a:r>
              <a:rPr lang="en-US" sz="1400" b="1" spc="-5">
                <a:latin typeface="Times New Roman" panose="02020603050405020304" pitchFamily="18" charset="0"/>
                <a:cs typeface="Times New Roman" panose="02020603050405020304" pitchFamily="18" charset="0"/>
              </a:rPr>
              <a:t>Contact:</a:t>
            </a:r>
          </a:p>
          <a:p>
            <a:pPr marL="12700" marR="5080" indent="953769">
              <a:lnSpc>
                <a:spcPct val="100000"/>
              </a:lnSpc>
            </a:pPr>
            <a:r>
              <a:rPr lang="en-US" sz="1400" spc="-5">
                <a:latin typeface="Times New Roman" panose="02020603050405020304" pitchFamily="18" charset="0"/>
                <a:cs typeface="Times New Roman" panose="02020603050405020304" pitchFamily="18" charset="0"/>
              </a:rPr>
              <a:t>Liz Gamez </a:t>
            </a:r>
            <a:r>
              <a:rPr lang="en-US" sz="1400" b="1" spc="-5">
                <a:latin typeface="Times New Roman" panose="02020603050405020304" pitchFamily="18" charset="0"/>
                <a:cs typeface="Times New Roman" panose="02020603050405020304" pitchFamily="18" charset="0"/>
              </a:rPr>
              <a:t>- </a:t>
            </a:r>
            <a:r>
              <a:rPr lang="en-US" sz="1400" b="1" spc="-5">
                <a:latin typeface="Times New Roman" panose="02020603050405020304" pitchFamily="18" charset="0"/>
                <a:cs typeface="Times New Roman" panose="02020603050405020304" pitchFamily="18" charset="0"/>
                <a:hlinkClick r:id="rId2"/>
              </a:rPr>
              <a:t>accounting@csub.edu</a:t>
            </a:r>
            <a:endParaRPr lang="en-US" sz="1400" b="1" spc="-5">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1E082822-AEA5-FE54-2D57-95E460B69591}"/>
              </a:ext>
            </a:extLst>
          </p:cNvPr>
          <p:cNvPicPr>
            <a:picLocks noChangeAspect="1"/>
          </p:cNvPicPr>
          <p:nvPr/>
        </p:nvPicPr>
        <p:blipFill rotWithShape="1">
          <a:blip r:embed="rId3"/>
          <a:srcRect b="22053"/>
          <a:stretch/>
        </p:blipFill>
        <p:spPr>
          <a:xfrm>
            <a:off x="328559" y="1443894"/>
            <a:ext cx="8454487" cy="3507861"/>
          </a:xfrm>
          <a:prstGeom prst="rect">
            <a:avLst/>
          </a:prstGeom>
        </p:spPr>
      </p:pic>
      <p:pic>
        <p:nvPicPr>
          <p:cNvPr id="3" name="Picture 2">
            <a:extLst>
              <a:ext uri="{FF2B5EF4-FFF2-40B4-BE49-F238E27FC236}">
                <a16:creationId xmlns:a16="http://schemas.microsoft.com/office/drawing/2014/main" id="{11BC88D6-F099-D52F-20C8-00BBC0F7D206}"/>
              </a:ext>
            </a:extLst>
          </p:cNvPr>
          <p:cNvPicPr>
            <a:picLocks noChangeAspect="1"/>
          </p:cNvPicPr>
          <p:nvPr/>
        </p:nvPicPr>
        <p:blipFill>
          <a:blip r:embed="rId4"/>
          <a:stretch>
            <a:fillRect/>
          </a:stretch>
        </p:blipFill>
        <p:spPr>
          <a:xfrm>
            <a:off x="147636" y="5187036"/>
            <a:ext cx="11896725" cy="790575"/>
          </a:xfrm>
          <a:prstGeom prst="rect">
            <a:avLst/>
          </a:prstGeom>
        </p:spPr>
      </p:pic>
      <p:cxnSp>
        <p:nvCxnSpPr>
          <p:cNvPr id="5" name="Straight Arrow Connector 4">
            <a:extLst>
              <a:ext uri="{FF2B5EF4-FFF2-40B4-BE49-F238E27FC236}">
                <a16:creationId xmlns:a16="http://schemas.microsoft.com/office/drawing/2014/main" id="{9DB67FA5-9F07-3CD4-D04B-CEEFE99EF805}"/>
              </a:ext>
            </a:extLst>
          </p:cNvPr>
          <p:cNvCxnSpPr>
            <a:cxnSpLocks/>
          </p:cNvCxnSpPr>
          <p:nvPr/>
        </p:nvCxnSpPr>
        <p:spPr>
          <a:xfrm flipV="1">
            <a:off x="4654284" y="3741576"/>
            <a:ext cx="1131601" cy="1688840"/>
          </a:xfrm>
          <a:prstGeom prst="straightConnector1">
            <a:avLst/>
          </a:prstGeom>
          <a:ln>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18D534A7-8DDA-5613-B135-B500355DA97C}"/>
              </a:ext>
            </a:extLst>
          </p:cNvPr>
          <p:cNvCxnSpPr>
            <a:cxnSpLocks/>
          </p:cNvCxnSpPr>
          <p:nvPr/>
        </p:nvCxnSpPr>
        <p:spPr>
          <a:xfrm flipH="1" flipV="1">
            <a:off x="8418983" y="3741576"/>
            <a:ext cx="2755825" cy="1665643"/>
          </a:xfrm>
          <a:prstGeom prst="straightConnector1">
            <a:avLst/>
          </a:prstGeom>
          <a:ln>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object 2">
            <a:extLst>
              <a:ext uri="{FF2B5EF4-FFF2-40B4-BE49-F238E27FC236}">
                <a16:creationId xmlns:a16="http://schemas.microsoft.com/office/drawing/2014/main" id="{29F66E8B-A93A-C3EF-5F57-74DE6DF924B1}"/>
              </a:ext>
            </a:extLst>
          </p:cNvPr>
          <p:cNvSpPr txBox="1">
            <a:spLocks/>
          </p:cNvSpPr>
          <p:nvPr/>
        </p:nvSpPr>
        <p:spPr>
          <a:xfrm>
            <a:off x="2620900" y="762024"/>
            <a:ext cx="6950199" cy="604524"/>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12700" algn="ctr">
              <a:lnSpc>
                <a:spcPts val="5255"/>
              </a:lnSpc>
            </a:pPr>
            <a:r>
              <a:rPr lang="en-US" sz="2800" b="1" dirty="0">
                <a:latin typeface="Times New Roman" panose="02020603050405020304" pitchFamily="18" charset="0"/>
                <a:cs typeface="Times New Roman" panose="02020603050405020304" pitchFamily="18" charset="0"/>
              </a:rPr>
              <a:t>BKCMP Expenditure Transfer Sample </a:t>
            </a:r>
          </a:p>
        </p:txBody>
      </p:sp>
    </p:spTree>
    <p:extLst>
      <p:ext uri="{BB962C8B-B14F-4D97-AF65-F5344CB8AC3E}">
        <p14:creationId xmlns:p14="http://schemas.microsoft.com/office/powerpoint/2010/main" val="3626576926"/>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C170C45-150F-4DD1-869B-32AEAEFA08C0}"/>
              </a:ext>
            </a:extLst>
          </p:cNvPr>
          <p:cNvSpPr/>
          <p:nvPr/>
        </p:nvSpPr>
        <p:spPr>
          <a:xfrm>
            <a:off x="1541999" y="156345"/>
            <a:ext cx="8487773" cy="646331"/>
          </a:xfrm>
          <a:prstGeom prst="rect">
            <a:avLst/>
          </a:prstGeom>
        </p:spPr>
        <p:txBody>
          <a:bodyPr wrap="none">
            <a:spAutoFit/>
          </a:bodyPr>
          <a:lstStyle/>
          <a:p>
            <a:r>
              <a:rPr lang="en-US" sz="3600" b="1" spc="-10" dirty="0">
                <a:solidFill>
                  <a:srgbClr val="000000"/>
                </a:solidFill>
                <a:latin typeface="Times New Roman" panose="02020603050405020304" pitchFamily="18" charset="0"/>
                <a:cs typeface="Times New Roman" panose="02020603050405020304" pitchFamily="18" charset="0"/>
              </a:rPr>
              <a:t>Campus Accounting </a:t>
            </a:r>
            <a:r>
              <a:rPr lang="en-US" sz="3600" b="1" dirty="0">
                <a:solidFill>
                  <a:srgbClr val="000000"/>
                </a:solidFill>
                <a:latin typeface="Times New Roman" panose="02020603050405020304" pitchFamily="18" charset="0"/>
                <a:cs typeface="Times New Roman" panose="02020603050405020304" pitchFamily="18" charset="0"/>
              </a:rPr>
              <a:t>&amp; </a:t>
            </a:r>
            <a:r>
              <a:rPr lang="en-US" sz="3600" b="1" spc="-10" dirty="0">
                <a:solidFill>
                  <a:srgbClr val="000000"/>
                </a:solidFill>
                <a:latin typeface="Times New Roman" panose="02020603050405020304" pitchFamily="18" charset="0"/>
                <a:cs typeface="Times New Roman" panose="02020603050405020304" pitchFamily="18" charset="0"/>
              </a:rPr>
              <a:t>Reporting</a:t>
            </a:r>
            <a:r>
              <a:rPr lang="en-US" sz="3600" b="1" spc="-25" dirty="0">
                <a:solidFill>
                  <a:srgbClr val="000000"/>
                </a:solidFill>
                <a:latin typeface="Times New Roman" panose="02020603050405020304" pitchFamily="18" charset="0"/>
                <a:cs typeface="Times New Roman" panose="02020603050405020304" pitchFamily="18" charset="0"/>
              </a:rPr>
              <a:t> </a:t>
            </a:r>
            <a:r>
              <a:rPr lang="en-US" sz="3600" b="1" spc="5" dirty="0">
                <a:solidFill>
                  <a:srgbClr val="000000"/>
                </a:solidFill>
                <a:latin typeface="Times New Roman" panose="02020603050405020304" pitchFamily="18" charset="0"/>
                <a:cs typeface="Times New Roman" panose="02020603050405020304" pitchFamily="18" charset="0"/>
              </a:rPr>
              <a:t>Services</a:t>
            </a:r>
            <a:endParaRPr lang="en-US" sz="3600" b="1" dirty="0">
              <a:latin typeface="Times New Roman" panose="02020603050405020304" pitchFamily="18" charset="0"/>
              <a:cs typeface="Times New Roman" panose="02020603050405020304" pitchFamily="18" charset="0"/>
            </a:endParaRPr>
          </a:p>
        </p:txBody>
      </p:sp>
      <p:sp>
        <p:nvSpPr>
          <p:cNvPr id="11" name="Content Placeholder 2">
            <a:extLst>
              <a:ext uri="{FF2B5EF4-FFF2-40B4-BE49-F238E27FC236}">
                <a16:creationId xmlns:a16="http://schemas.microsoft.com/office/drawing/2014/main" id="{BFE9A86F-FFB3-4F6F-A7E8-439773EEEED9}"/>
              </a:ext>
            </a:extLst>
          </p:cNvPr>
          <p:cNvSpPr txBox="1">
            <a:spLocks/>
          </p:cNvSpPr>
          <p:nvPr/>
        </p:nvSpPr>
        <p:spPr>
          <a:xfrm>
            <a:off x="1113712" y="1292609"/>
            <a:ext cx="9964576" cy="436682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FBE727AE-7634-45AA-89D0-C5F230F96A1F}"/>
              </a:ext>
            </a:extLst>
          </p:cNvPr>
          <p:cNvSpPr/>
          <p:nvPr/>
        </p:nvSpPr>
        <p:spPr>
          <a:xfrm>
            <a:off x="-374488" y="6192769"/>
            <a:ext cx="8386019" cy="523220"/>
          </a:xfrm>
          <a:prstGeom prst="rect">
            <a:avLst/>
          </a:prstGeom>
        </p:spPr>
        <p:txBody>
          <a:bodyPr wrap="square">
            <a:spAutoFit/>
          </a:bodyPr>
          <a:lstStyle/>
          <a:p>
            <a:pPr marL="12700" marR="5080" indent="953769">
              <a:lnSpc>
                <a:spcPct val="100000"/>
              </a:lnSpc>
            </a:pPr>
            <a:r>
              <a:rPr lang="en-US" sz="1400" b="1" spc="-5">
                <a:latin typeface="Times New Roman" panose="02020603050405020304" pitchFamily="18" charset="0"/>
                <a:cs typeface="Times New Roman" panose="02020603050405020304" pitchFamily="18" charset="0"/>
              </a:rPr>
              <a:t>Contact:</a:t>
            </a:r>
          </a:p>
          <a:p>
            <a:pPr marL="12700" marR="5080" indent="953769">
              <a:lnSpc>
                <a:spcPct val="100000"/>
              </a:lnSpc>
            </a:pPr>
            <a:r>
              <a:rPr lang="en-US" sz="1400" spc="-5">
                <a:latin typeface="Times New Roman" panose="02020603050405020304" pitchFamily="18" charset="0"/>
                <a:cs typeface="Times New Roman" panose="02020603050405020304" pitchFamily="18" charset="0"/>
              </a:rPr>
              <a:t>Liz Gamez </a:t>
            </a:r>
            <a:r>
              <a:rPr lang="en-US" sz="1400" b="1" spc="-5">
                <a:latin typeface="Times New Roman" panose="02020603050405020304" pitchFamily="18" charset="0"/>
                <a:cs typeface="Times New Roman" panose="02020603050405020304" pitchFamily="18" charset="0"/>
              </a:rPr>
              <a:t>- </a:t>
            </a:r>
            <a:r>
              <a:rPr lang="en-US" sz="1400" b="1" spc="-5">
                <a:latin typeface="Times New Roman" panose="02020603050405020304" pitchFamily="18" charset="0"/>
                <a:cs typeface="Times New Roman" panose="02020603050405020304" pitchFamily="18" charset="0"/>
                <a:hlinkClick r:id="rId2"/>
              </a:rPr>
              <a:t>accounting@csub.edu</a:t>
            </a:r>
            <a:endParaRPr lang="en-US" sz="1400" b="1" spc="-5">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FB3ACB18-4389-2676-17BE-50EFB13C09A0}"/>
              </a:ext>
            </a:extLst>
          </p:cNvPr>
          <p:cNvSpPr txBox="1">
            <a:spLocks/>
          </p:cNvSpPr>
          <p:nvPr/>
        </p:nvSpPr>
        <p:spPr>
          <a:xfrm>
            <a:off x="2428650" y="859094"/>
            <a:ext cx="6363601" cy="387798"/>
          </a:xfrm>
          <a:prstGeom prst="rect">
            <a:avLst/>
          </a:prstGeom>
        </p:spPr>
        <p:txBody>
          <a:bodyPr wrap="square" lIns="0" tIns="0" rIns="0" bIns="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latin typeface="Times New Roman" panose="02020603050405020304" pitchFamily="18" charset="0"/>
                <a:cs typeface="Times New Roman" panose="02020603050405020304" pitchFamily="18" charset="0"/>
              </a:rPr>
              <a:t> Miscellaneous Department Revenues</a:t>
            </a:r>
          </a:p>
        </p:txBody>
      </p:sp>
      <p:sp>
        <p:nvSpPr>
          <p:cNvPr id="19" name="Subtitle 2">
            <a:extLst>
              <a:ext uri="{FF2B5EF4-FFF2-40B4-BE49-F238E27FC236}">
                <a16:creationId xmlns:a16="http://schemas.microsoft.com/office/drawing/2014/main" id="{C11D4AF1-7C68-8030-3366-D8A6CD00D535}"/>
              </a:ext>
            </a:extLst>
          </p:cNvPr>
          <p:cNvSpPr txBox="1">
            <a:spLocks/>
          </p:cNvSpPr>
          <p:nvPr/>
        </p:nvSpPr>
        <p:spPr>
          <a:xfrm>
            <a:off x="831713" y="1489116"/>
            <a:ext cx="10598287" cy="3946208"/>
          </a:xfrm>
          <a:prstGeom prst="rect">
            <a:avLst/>
          </a:prstGeom>
        </p:spPr>
        <p:txBody>
          <a:bodyPr wrap="square" lIns="0" tIns="0" rIns="0" bIns="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latin typeface="Times New Roman" panose="02020603050405020304" pitchFamily="18" charset="0"/>
                <a:cs typeface="Times New Roman" panose="02020603050405020304" pitchFamily="18" charset="0"/>
              </a:rPr>
              <a:t>Please contact our office if any of the following applies to revenues received/deposited into trust funds (MX funds):</a:t>
            </a:r>
          </a:p>
          <a:p>
            <a:pPr marL="800100" lvl="1" indent="-342900">
              <a:buAutoNum type="arabicPeriod"/>
            </a:pPr>
            <a:r>
              <a:rPr lang="en-US" sz="1800" dirty="0">
                <a:latin typeface="Times New Roman" panose="02020603050405020304" pitchFamily="18" charset="0"/>
                <a:cs typeface="Times New Roman" panose="02020603050405020304" pitchFamily="18" charset="0"/>
              </a:rPr>
              <a:t>Revenues received for services provided to general public or external parties</a:t>
            </a:r>
          </a:p>
          <a:p>
            <a:pPr marL="800100" lvl="1" indent="-342900">
              <a:buFont typeface="Arial" panose="020B0604020202020204" pitchFamily="34" charset="0"/>
              <a:buAutoNum type="arabicPeriod"/>
            </a:pPr>
            <a:r>
              <a:rPr lang="en-US" sz="1800" dirty="0">
                <a:latin typeface="Times New Roman" panose="02020603050405020304" pitchFamily="18" charset="0"/>
                <a:cs typeface="Times New Roman" panose="02020603050405020304" pitchFamily="18" charset="0"/>
              </a:rPr>
              <a:t>Revenues received for services that are not related to a CSUB course and do not involve student volunteer work.</a:t>
            </a:r>
          </a:p>
          <a:p>
            <a:pPr marL="800100" lvl="1" indent="-342900">
              <a:buFont typeface="Arial" panose="020B0604020202020204" pitchFamily="34" charset="0"/>
              <a:buAutoNum type="arabicPeriod"/>
            </a:pPr>
            <a:r>
              <a:rPr lang="en-US" sz="1800" dirty="0">
                <a:latin typeface="Times New Roman" panose="02020603050405020304" pitchFamily="18" charset="0"/>
                <a:cs typeface="Times New Roman" panose="02020603050405020304" pitchFamily="18" charset="0"/>
              </a:rPr>
              <a:t>Revenues received for rental of facilities/equipment to general public or external parties.</a:t>
            </a:r>
          </a:p>
          <a:p>
            <a:pPr marL="800100" lvl="1" indent="-342900">
              <a:buFont typeface="Arial" panose="020B0604020202020204" pitchFamily="34" charset="0"/>
              <a:buAutoNum type="arabicPeriod"/>
            </a:pPr>
            <a:r>
              <a:rPr lang="en-US" sz="1800" dirty="0">
                <a:latin typeface="Times New Roman" panose="02020603050405020304" pitchFamily="18" charset="0"/>
                <a:cs typeface="Times New Roman" panose="02020603050405020304" pitchFamily="18" charset="0"/>
              </a:rPr>
              <a:t>Revenues or commissions from sales of items to general public or alumni.</a:t>
            </a:r>
          </a:p>
          <a:p>
            <a:pPr marL="800100" lvl="1" indent="-342900">
              <a:buFont typeface="Arial" panose="020B0604020202020204" pitchFamily="34" charset="0"/>
              <a:buAutoNum type="arabicPeriod"/>
            </a:pPr>
            <a:r>
              <a:rPr lang="en-US" sz="1800" dirty="0">
                <a:latin typeface="Times New Roman" panose="02020603050405020304" pitchFamily="18" charset="0"/>
                <a:cs typeface="Times New Roman" panose="02020603050405020304" pitchFamily="18" charset="0"/>
              </a:rPr>
              <a:t>Revenues from sponsorship agreements.</a:t>
            </a:r>
          </a:p>
          <a:p>
            <a:pPr marL="800100" lvl="1" indent="-342900">
              <a:buFont typeface="Arial" panose="020B0604020202020204" pitchFamily="34" charset="0"/>
              <a:buAutoNum type="arabicPeriod"/>
            </a:pPr>
            <a:r>
              <a:rPr lang="en-US" sz="1800" dirty="0">
                <a:latin typeface="Times New Roman" panose="02020603050405020304" pitchFamily="18" charset="0"/>
                <a:cs typeface="Times New Roman" panose="02020603050405020304" pitchFamily="18" charset="0"/>
              </a:rPr>
              <a:t>Revenues are received on a regular basis (</a:t>
            </a:r>
            <a:r>
              <a:rPr lang="en-US" sz="1800" dirty="0" err="1">
                <a:latin typeface="Times New Roman" panose="02020603050405020304" pitchFamily="18" charset="0"/>
                <a:cs typeface="Times New Roman" panose="02020603050405020304" pitchFamily="18" charset="0"/>
              </a:rPr>
              <a:t>i.e</a:t>
            </a:r>
            <a:r>
              <a:rPr lang="en-US" sz="1800" dirty="0">
                <a:latin typeface="Times New Roman" panose="02020603050405020304" pitchFamily="18" charset="0"/>
                <a:cs typeface="Times New Roman" panose="02020603050405020304" pitchFamily="18" charset="0"/>
              </a:rPr>
              <a:t> weekly, monthly or quarterly).</a:t>
            </a:r>
          </a:p>
          <a:p>
            <a:pPr marL="0" lvl="1" indent="0">
              <a:buNone/>
            </a:pPr>
            <a:r>
              <a:rPr lang="en-US" sz="1800" dirty="0">
                <a:latin typeface="Times New Roman" panose="02020603050405020304" pitchFamily="18" charset="0"/>
                <a:cs typeface="Times New Roman" panose="02020603050405020304" pitchFamily="18" charset="0"/>
              </a:rPr>
              <a:t>If these apply, </a:t>
            </a:r>
            <a:r>
              <a:rPr lang="en-US" sz="1800">
                <a:latin typeface="Times New Roman" panose="02020603050405020304" pitchFamily="18" charset="0"/>
                <a:cs typeface="Times New Roman" panose="02020603050405020304" pitchFamily="18" charset="0"/>
              </a:rPr>
              <a:t>please do </a:t>
            </a:r>
            <a:r>
              <a:rPr lang="en-US" sz="1800" dirty="0">
                <a:latin typeface="Times New Roman" panose="02020603050405020304" pitchFamily="18" charset="0"/>
                <a:cs typeface="Times New Roman" panose="02020603050405020304" pitchFamily="18" charset="0"/>
              </a:rPr>
              <a:t>the following:</a:t>
            </a:r>
          </a:p>
          <a:p>
            <a:pPr lvl="1"/>
            <a:r>
              <a:rPr lang="en-US" sz="1800" dirty="0">
                <a:latin typeface="Times New Roman" panose="02020603050405020304" pitchFamily="18" charset="0"/>
                <a:cs typeface="Times New Roman" panose="02020603050405020304" pitchFamily="18" charset="0"/>
              </a:rPr>
              <a:t>Contact Adam Bye, Accountant III, ext. 2205, </a:t>
            </a:r>
            <a:r>
              <a:rPr lang="en-US" sz="1800" dirty="0">
                <a:latin typeface="Times New Roman" panose="02020603050405020304" pitchFamily="18" charset="0"/>
                <a:cs typeface="Times New Roman" panose="02020603050405020304" pitchFamily="18" charset="0"/>
                <a:hlinkClick r:id="rId3"/>
              </a:rPr>
              <a:t>abye@csub.edu</a:t>
            </a:r>
            <a:r>
              <a:rPr lang="en-US" sz="1800" dirty="0">
                <a:latin typeface="Times New Roman" panose="02020603050405020304" pitchFamily="18" charset="0"/>
                <a:cs typeface="Times New Roman" panose="02020603050405020304" pitchFamily="18" charset="0"/>
              </a:rPr>
              <a:t>.</a:t>
            </a:r>
          </a:p>
          <a:p>
            <a:pPr lvl="2"/>
            <a:r>
              <a:rPr lang="en-US" sz="1800" dirty="0">
                <a:latin typeface="Times New Roman" panose="02020603050405020304" pitchFamily="18" charset="0"/>
                <a:cs typeface="Times New Roman" panose="02020603050405020304" pitchFamily="18" charset="0"/>
              </a:rPr>
              <a:t>Proper account codes will be provided.</a:t>
            </a:r>
          </a:p>
          <a:p>
            <a:pPr lvl="2"/>
            <a:r>
              <a:rPr lang="en-US" sz="1800" dirty="0">
                <a:latin typeface="Times New Roman" panose="02020603050405020304" pitchFamily="18" charset="0"/>
                <a:cs typeface="Times New Roman" panose="02020603050405020304" pitchFamily="18" charset="0"/>
              </a:rPr>
              <a:t>Departments will be notified of any tax implications.</a:t>
            </a:r>
          </a:p>
          <a:p>
            <a:pPr lvl="1"/>
            <a:r>
              <a:rPr lang="en-US" sz="1800" dirty="0">
                <a:latin typeface="Times New Roman" panose="02020603050405020304" pitchFamily="18" charset="0"/>
                <a:cs typeface="Times New Roman" panose="02020603050405020304" pitchFamily="18" charset="0"/>
              </a:rPr>
              <a:t>Update Trust Agreement form to include new sources of funds. </a:t>
            </a:r>
          </a:p>
        </p:txBody>
      </p:sp>
    </p:spTree>
    <p:extLst>
      <p:ext uri="{BB962C8B-B14F-4D97-AF65-F5344CB8AC3E}">
        <p14:creationId xmlns:p14="http://schemas.microsoft.com/office/powerpoint/2010/main" val="2371670751"/>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C170C45-150F-4DD1-869B-32AEAEFA08C0}"/>
              </a:ext>
            </a:extLst>
          </p:cNvPr>
          <p:cNvSpPr/>
          <p:nvPr/>
        </p:nvSpPr>
        <p:spPr>
          <a:xfrm>
            <a:off x="1541999" y="156345"/>
            <a:ext cx="8487773" cy="646331"/>
          </a:xfrm>
          <a:prstGeom prst="rect">
            <a:avLst/>
          </a:prstGeom>
        </p:spPr>
        <p:txBody>
          <a:bodyPr wrap="none">
            <a:spAutoFit/>
          </a:bodyPr>
          <a:lstStyle/>
          <a:p>
            <a:r>
              <a:rPr lang="en-US" sz="3600" b="1" spc="-10">
                <a:solidFill>
                  <a:srgbClr val="000000"/>
                </a:solidFill>
                <a:latin typeface="Times New Roman" panose="02020603050405020304" pitchFamily="18" charset="0"/>
                <a:cs typeface="Times New Roman" panose="02020603050405020304" pitchFamily="18" charset="0"/>
              </a:rPr>
              <a:t>Campus Accounting </a:t>
            </a:r>
            <a:r>
              <a:rPr lang="en-US" sz="3600" b="1">
                <a:solidFill>
                  <a:srgbClr val="000000"/>
                </a:solidFill>
                <a:latin typeface="Times New Roman" panose="02020603050405020304" pitchFamily="18" charset="0"/>
                <a:cs typeface="Times New Roman" panose="02020603050405020304" pitchFamily="18" charset="0"/>
              </a:rPr>
              <a:t>&amp; </a:t>
            </a:r>
            <a:r>
              <a:rPr lang="en-US" sz="3600" b="1" spc="-10">
                <a:solidFill>
                  <a:srgbClr val="000000"/>
                </a:solidFill>
                <a:latin typeface="Times New Roman" panose="02020603050405020304" pitchFamily="18" charset="0"/>
                <a:cs typeface="Times New Roman" panose="02020603050405020304" pitchFamily="18" charset="0"/>
              </a:rPr>
              <a:t>Reporting</a:t>
            </a:r>
            <a:r>
              <a:rPr lang="en-US" sz="3600" b="1" spc="-25">
                <a:solidFill>
                  <a:srgbClr val="000000"/>
                </a:solidFill>
                <a:latin typeface="Times New Roman" panose="02020603050405020304" pitchFamily="18" charset="0"/>
                <a:cs typeface="Times New Roman" panose="02020603050405020304" pitchFamily="18" charset="0"/>
              </a:rPr>
              <a:t> </a:t>
            </a:r>
            <a:r>
              <a:rPr lang="en-US" sz="3600" b="1" spc="5">
                <a:solidFill>
                  <a:srgbClr val="000000"/>
                </a:solidFill>
                <a:latin typeface="Times New Roman" panose="02020603050405020304" pitchFamily="18" charset="0"/>
                <a:cs typeface="Times New Roman" panose="02020603050405020304" pitchFamily="18" charset="0"/>
              </a:rPr>
              <a:t>Services</a:t>
            </a:r>
            <a:endParaRPr lang="en-US" sz="3600" b="1">
              <a:latin typeface="Times New Roman" panose="02020603050405020304" pitchFamily="18" charset="0"/>
              <a:cs typeface="Times New Roman" panose="02020603050405020304" pitchFamily="18" charset="0"/>
            </a:endParaRPr>
          </a:p>
        </p:txBody>
      </p:sp>
      <p:sp>
        <p:nvSpPr>
          <p:cNvPr id="11" name="Content Placeholder 2">
            <a:extLst>
              <a:ext uri="{FF2B5EF4-FFF2-40B4-BE49-F238E27FC236}">
                <a16:creationId xmlns:a16="http://schemas.microsoft.com/office/drawing/2014/main" id="{BFE9A86F-FFB3-4F6F-A7E8-439773EEEED9}"/>
              </a:ext>
            </a:extLst>
          </p:cNvPr>
          <p:cNvSpPr txBox="1">
            <a:spLocks/>
          </p:cNvSpPr>
          <p:nvPr/>
        </p:nvSpPr>
        <p:spPr>
          <a:xfrm>
            <a:off x="1113712" y="1292609"/>
            <a:ext cx="9964576" cy="436682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FBE727AE-7634-45AA-89D0-C5F230F96A1F}"/>
              </a:ext>
            </a:extLst>
          </p:cNvPr>
          <p:cNvSpPr/>
          <p:nvPr/>
        </p:nvSpPr>
        <p:spPr>
          <a:xfrm>
            <a:off x="-374488" y="6192769"/>
            <a:ext cx="8386019" cy="523220"/>
          </a:xfrm>
          <a:prstGeom prst="rect">
            <a:avLst/>
          </a:prstGeom>
        </p:spPr>
        <p:txBody>
          <a:bodyPr wrap="square">
            <a:spAutoFit/>
          </a:bodyPr>
          <a:lstStyle/>
          <a:p>
            <a:pPr marL="12700" marR="5080" indent="953769">
              <a:lnSpc>
                <a:spcPct val="100000"/>
              </a:lnSpc>
            </a:pPr>
            <a:r>
              <a:rPr lang="en-US" sz="1400" b="1" spc="-5">
                <a:latin typeface="Times New Roman" panose="02020603050405020304" pitchFamily="18" charset="0"/>
                <a:cs typeface="Times New Roman" panose="02020603050405020304" pitchFamily="18" charset="0"/>
              </a:rPr>
              <a:t>Contact:</a:t>
            </a:r>
          </a:p>
          <a:p>
            <a:pPr marL="12700" marR="5080" indent="953769">
              <a:lnSpc>
                <a:spcPct val="100000"/>
              </a:lnSpc>
            </a:pPr>
            <a:r>
              <a:rPr lang="en-US" sz="1400" spc="-5">
                <a:latin typeface="Times New Roman" panose="02020603050405020304" pitchFamily="18" charset="0"/>
                <a:cs typeface="Times New Roman" panose="02020603050405020304" pitchFamily="18" charset="0"/>
              </a:rPr>
              <a:t>Liz Gamez </a:t>
            </a:r>
            <a:r>
              <a:rPr lang="en-US" sz="1400" b="1" spc="-5">
                <a:latin typeface="Times New Roman" panose="02020603050405020304" pitchFamily="18" charset="0"/>
                <a:cs typeface="Times New Roman" panose="02020603050405020304" pitchFamily="18" charset="0"/>
              </a:rPr>
              <a:t>- </a:t>
            </a:r>
            <a:r>
              <a:rPr lang="en-US" sz="1400" b="1" spc="-5">
                <a:latin typeface="Times New Roman" panose="02020603050405020304" pitchFamily="18" charset="0"/>
                <a:cs typeface="Times New Roman" panose="02020603050405020304" pitchFamily="18" charset="0"/>
                <a:hlinkClick r:id="rId2"/>
              </a:rPr>
              <a:t>accounting@csub.edu</a:t>
            </a:r>
            <a:endParaRPr lang="en-US" sz="1400" b="1" spc="-5">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FB3ACB18-4389-2676-17BE-50EFB13C09A0}"/>
              </a:ext>
            </a:extLst>
          </p:cNvPr>
          <p:cNvSpPr txBox="1">
            <a:spLocks/>
          </p:cNvSpPr>
          <p:nvPr/>
        </p:nvSpPr>
        <p:spPr>
          <a:xfrm>
            <a:off x="2899621" y="804803"/>
            <a:ext cx="5265971" cy="387798"/>
          </a:xfrm>
          <a:prstGeom prst="rect">
            <a:avLst/>
          </a:prstGeom>
        </p:spPr>
        <p:txBody>
          <a:bodyPr wrap="square" lIns="0" tIns="0" rIns="0" bIns="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latin typeface="Times New Roman" panose="02020603050405020304" pitchFamily="18" charset="0"/>
                <a:cs typeface="Times New Roman" panose="02020603050405020304" pitchFamily="18" charset="0"/>
              </a:rPr>
              <a:t> Delegation of Authority Updates</a:t>
            </a:r>
          </a:p>
        </p:txBody>
      </p:sp>
      <p:sp>
        <p:nvSpPr>
          <p:cNvPr id="17" name="TextBox 16">
            <a:extLst>
              <a:ext uri="{FF2B5EF4-FFF2-40B4-BE49-F238E27FC236}">
                <a16:creationId xmlns:a16="http://schemas.microsoft.com/office/drawing/2014/main" id="{F5070B43-9D2B-132A-86C6-DF1E11D9958E}"/>
              </a:ext>
            </a:extLst>
          </p:cNvPr>
          <p:cNvSpPr txBox="1"/>
          <p:nvPr/>
        </p:nvSpPr>
        <p:spPr>
          <a:xfrm>
            <a:off x="2766060" y="3244334"/>
            <a:ext cx="6281928" cy="369332"/>
          </a:xfrm>
          <a:prstGeom prst="rect">
            <a:avLst/>
          </a:prstGeom>
          <a:noFill/>
        </p:spPr>
        <p:txBody>
          <a:bodyPr wrap="square">
            <a:spAutoFit/>
          </a:bodyPr>
          <a:lstStyle/>
          <a:p>
            <a:endParaRPr lang="en-US" sz="1800" b="0" i="0" u="none" strike="noStrike" baseline="0" dirty="0">
              <a:latin typeface="Times New Roman" panose="02020603050405020304" pitchFamily="18" charset="0"/>
            </a:endParaRPr>
          </a:p>
        </p:txBody>
      </p:sp>
      <p:sp>
        <p:nvSpPr>
          <p:cNvPr id="21" name="TextBox 20">
            <a:extLst>
              <a:ext uri="{FF2B5EF4-FFF2-40B4-BE49-F238E27FC236}">
                <a16:creationId xmlns:a16="http://schemas.microsoft.com/office/drawing/2014/main" id="{D58A9465-C461-D7EA-8B1C-55D1E416D05E}"/>
              </a:ext>
            </a:extLst>
          </p:cNvPr>
          <p:cNvSpPr txBox="1"/>
          <p:nvPr/>
        </p:nvSpPr>
        <p:spPr>
          <a:xfrm>
            <a:off x="2766060" y="3244334"/>
            <a:ext cx="6281928" cy="369332"/>
          </a:xfrm>
          <a:prstGeom prst="rect">
            <a:avLst/>
          </a:prstGeom>
          <a:noFill/>
        </p:spPr>
        <p:txBody>
          <a:bodyPr wrap="square">
            <a:spAutoFit/>
          </a:bodyPr>
          <a:lstStyle/>
          <a:p>
            <a:endParaRPr lang="en-US" sz="1800" b="0" i="0" u="none" strike="noStrike" baseline="0" dirty="0">
              <a:latin typeface="Times New Roman" panose="02020603050405020304" pitchFamily="18" charset="0"/>
            </a:endParaRPr>
          </a:p>
        </p:txBody>
      </p:sp>
      <p:sp>
        <p:nvSpPr>
          <p:cNvPr id="22" name="Title 1">
            <a:extLst>
              <a:ext uri="{FF2B5EF4-FFF2-40B4-BE49-F238E27FC236}">
                <a16:creationId xmlns:a16="http://schemas.microsoft.com/office/drawing/2014/main" id="{973F2FD3-A656-2BCD-9395-136C12879241}"/>
              </a:ext>
            </a:extLst>
          </p:cNvPr>
          <p:cNvSpPr txBox="1">
            <a:spLocks/>
          </p:cNvSpPr>
          <p:nvPr/>
        </p:nvSpPr>
        <p:spPr>
          <a:xfrm>
            <a:off x="356333" y="1855943"/>
            <a:ext cx="3333851" cy="4216539"/>
          </a:xfrm>
          <a:prstGeom prst="rect">
            <a:avLst/>
          </a:prstGeom>
        </p:spPr>
        <p:txBody>
          <a:bodyPr wrap="square" lIns="0" tIns="0" rIns="0" bIns="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000" dirty="0">
                <a:latin typeface="Times New Roman" panose="02020603050405020304" pitchFamily="18" charset="0"/>
                <a:cs typeface="Times New Roman" panose="02020603050405020304" pitchFamily="18" charset="0"/>
              </a:rPr>
              <a:t>Two Approval Columns</a:t>
            </a:r>
          </a:p>
          <a:p>
            <a:r>
              <a:rPr lang="en-US" sz="2000" dirty="0">
                <a:latin typeface="Times New Roman" panose="02020603050405020304" pitchFamily="18" charset="0"/>
                <a:cs typeface="Times New Roman" panose="02020603050405020304" pitchFamily="18" charset="0"/>
              </a:rPr>
              <a:t>     CSUBuy System</a:t>
            </a:r>
          </a:p>
          <a:p>
            <a:pPr marL="914400" lvl="1" indent="-4572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Levels 1 through 4</a:t>
            </a:r>
          </a:p>
          <a:p>
            <a:pPr marL="914400" lvl="1" indent="-4572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Multiple Approvers allowed in each level</a:t>
            </a:r>
          </a:p>
          <a:p>
            <a:r>
              <a:rPr lang="en-US" sz="2000" dirty="0">
                <a:latin typeface="Times New Roman" panose="02020603050405020304" pitchFamily="18" charset="0"/>
                <a:cs typeface="Times New Roman" panose="02020603050405020304" pitchFamily="18" charset="0"/>
              </a:rPr>
              <a:t>     Concur System</a:t>
            </a:r>
          </a:p>
          <a:p>
            <a:pPr marL="914400" lvl="1" indent="-4572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Three sequential approvers: Primary, Secondary, Tertiary.</a:t>
            </a:r>
          </a:p>
          <a:p>
            <a:pPr marL="914400" lvl="1" indent="-4572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Minimum: Primary Approver  </a:t>
            </a:r>
          </a:p>
          <a:p>
            <a:pPr marL="914400" lvl="1" indent="-4572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Multiple approvers for each approver type are not allowed.</a:t>
            </a:r>
          </a:p>
        </p:txBody>
      </p:sp>
      <p:sp>
        <p:nvSpPr>
          <p:cNvPr id="25" name="Title 1">
            <a:extLst>
              <a:ext uri="{FF2B5EF4-FFF2-40B4-BE49-F238E27FC236}">
                <a16:creationId xmlns:a16="http://schemas.microsoft.com/office/drawing/2014/main" id="{B9284139-0BE9-0B08-43A1-EA665B0ACA01}"/>
              </a:ext>
            </a:extLst>
          </p:cNvPr>
          <p:cNvSpPr txBox="1">
            <a:spLocks/>
          </p:cNvSpPr>
          <p:nvPr/>
        </p:nvSpPr>
        <p:spPr>
          <a:xfrm>
            <a:off x="243177" y="1292459"/>
            <a:ext cx="10835111" cy="443198"/>
          </a:xfrm>
          <a:prstGeom prst="rect">
            <a:avLst/>
          </a:prstGeom>
        </p:spPr>
        <p:txBody>
          <a:bodyPr wrap="square" lIns="0" tIns="0" rIns="0" bIns="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Updates to Delegation of Authority &amp; </a:t>
            </a:r>
            <a:r>
              <a:rPr lang="en-US" sz="2400" dirty="0" err="1">
                <a:latin typeface="Times New Roman" panose="02020603050405020304" pitchFamily="18" charset="0"/>
                <a:cs typeface="Times New Roman" panose="02020603050405020304" pitchFamily="18" charset="0"/>
              </a:rPr>
              <a:t>Chartfield</a:t>
            </a:r>
            <a:r>
              <a:rPr lang="en-US" sz="2400" dirty="0">
                <a:latin typeface="Times New Roman" panose="02020603050405020304" pitchFamily="18" charset="0"/>
                <a:cs typeface="Times New Roman" panose="02020603050405020304" pitchFamily="18" charset="0"/>
              </a:rPr>
              <a:t> Request Form </a:t>
            </a:r>
            <a:endParaRPr lang="en-US" sz="32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564192EE-0E36-F7AC-A384-1D7D8FD7EF22}"/>
              </a:ext>
            </a:extLst>
          </p:cNvPr>
          <p:cNvPicPr>
            <a:picLocks noChangeAspect="1"/>
          </p:cNvPicPr>
          <p:nvPr/>
        </p:nvPicPr>
        <p:blipFill>
          <a:blip r:embed="rId3"/>
          <a:stretch>
            <a:fillRect/>
          </a:stretch>
        </p:blipFill>
        <p:spPr>
          <a:xfrm>
            <a:off x="3810171" y="1795155"/>
            <a:ext cx="8025496" cy="4293753"/>
          </a:xfrm>
          <a:prstGeom prst="rect">
            <a:avLst/>
          </a:prstGeom>
        </p:spPr>
      </p:pic>
      <p:sp>
        <p:nvSpPr>
          <p:cNvPr id="28" name="Rectangle: Rounded Corners 27">
            <a:extLst>
              <a:ext uri="{FF2B5EF4-FFF2-40B4-BE49-F238E27FC236}">
                <a16:creationId xmlns:a16="http://schemas.microsoft.com/office/drawing/2014/main" id="{48E0B91B-7CB6-5482-2346-5ED941F1779A}"/>
              </a:ext>
            </a:extLst>
          </p:cNvPr>
          <p:cNvSpPr/>
          <p:nvPr/>
        </p:nvSpPr>
        <p:spPr>
          <a:xfrm>
            <a:off x="8840868" y="3028116"/>
            <a:ext cx="2994799" cy="2769180"/>
          </a:xfrm>
          <a:prstGeom prst="roundRect">
            <a:avLst/>
          </a:prstGeom>
          <a:noFill/>
          <a:ln w="38100">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26482638"/>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293F8C-4094-35D4-5BDC-AD1411408A7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51938011-C709-C770-1927-1F607C119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EB451499-9234-1145-F57D-D5DC5C2334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20119DE-9E0E-6B85-5722-C506575799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AB1073B-4793-F10E-42F5-E70AD56B3A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D9EC5A86-0DD9-07D6-A00F-13D49B96F4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069B341F-D9F2-D954-8FFB-7C6B982208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907E3B66-71D3-0ADF-0510-41571B0CA8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AD57684-5375-B791-EC66-A1A2635EC653}"/>
              </a:ext>
            </a:extLst>
          </p:cNvPr>
          <p:cNvSpPr/>
          <p:nvPr/>
        </p:nvSpPr>
        <p:spPr>
          <a:xfrm>
            <a:off x="1541999" y="156345"/>
            <a:ext cx="8487773" cy="646331"/>
          </a:xfrm>
          <a:prstGeom prst="rect">
            <a:avLst/>
          </a:prstGeom>
        </p:spPr>
        <p:txBody>
          <a:bodyPr wrap="none">
            <a:spAutoFit/>
          </a:bodyPr>
          <a:lstStyle/>
          <a:p>
            <a:r>
              <a:rPr lang="en-US" sz="3600" b="1" spc="-10">
                <a:solidFill>
                  <a:srgbClr val="000000"/>
                </a:solidFill>
                <a:latin typeface="Times New Roman" panose="02020603050405020304" pitchFamily="18" charset="0"/>
                <a:cs typeface="Times New Roman" panose="02020603050405020304" pitchFamily="18" charset="0"/>
              </a:rPr>
              <a:t>Campus Accounting </a:t>
            </a:r>
            <a:r>
              <a:rPr lang="en-US" sz="3600" b="1">
                <a:solidFill>
                  <a:srgbClr val="000000"/>
                </a:solidFill>
                <a:latin typeface="Times New Roman" panose="02020603050405020304" pitchFamily="18" charset="0"/>
                <a:cs typeface="Times New Roman" panose="02020603050405020304" pitchFamily="18" charset="0"/>
              </a:rPr>
              <a:t>&amp; </a:t>
            </a:r>
            <a:r>
              <a:rPr lang="en-US" sz="3600" b="1" spc="-10">
                <a:solidFill>
                  <a:srgbClr val="000000"/>
                </a:solidFill>
                <a:latin typeface="Times New Roman" panose="02020603050405020304" pitchFamily="18" charset="0"/>
                <a:cs typeface="Times New Roman" panose="02020603050405020304" pitchFamily="18" charset="0"/>
              </a:rPr>
              <a:t>Reporting</a:t>
            </a:r>
            <a:r>
              <a:rPr lang="en-US" sz="3600" b="1" spc="-25">
                <a:solidFill>
                  <a:srgbClr val="000000"/>
                </a:solidFill>
                <a:latin typeface="Times New Roman" panose="02020603050405020304" pitchFamily="18" charset="0"/>
                <a:cs typeface="Times New Roman" panose="02020603050405020304" pitchFamily="18" charset="0"/>
              </a:rPr>
              <a:t> </a:t>
            </a:r>
            <a:r>
              <a:rPr lang="en-US" sz="3600" b="1" spc="5">
                <a:solidFill>
                  <a:srgbClr val="000000"/>
                </a:solidFill>
                <a:latin typeface="Times New Roman" panose="02020603050405020304" pitchFamily="18" charset="0"/>
                <a:cs typeface="Times New Roman" panose="02020603050405020304" pitchFamily="18" charset="0"/>
              </a:rPr>
              <a:t>Services</a:t>
            </a:r>
            <a:endParaRPr lang="en-US" sz="3600" b="1">
              <a:latin typeface="Times New Roman" panose="02020603050405020304" pitchFamily="18" charset="0"/>
              <a:cs typeface="Times New Roman" panose="02020603050405020304" pitchFamily="18" charset="0"/>
            </a:endParaRPr>
          </a:p>
        </p:txBody>
      </p:sp>
      <p:sp>
        <p:nvSpPr>
          <p:cNvPr id="11" name="Content Placeholder 2">
            <a:extLst>
              <a:ext uri="{FF2B5EF4-FFF2-40B4-BE49-F238E27FC236}">
                <a16:creationId xmlns:a16="http://schemas.microsoft.com/office/drawing/2014/main" id="{39850F72-1EA5-F8DD-FDA9-31ABC32C3E89}"/>
              </a:ext>
            </a:extLst>
          </p:cNvPr>
          <p:cNvSpPr txBox="1">
            <a:spLocks/>
          </p:cNvSpPr>
          <p:nvPr/>
        </p:nvSpPr>
        <p:spPr>
          <a:xfrm>
            <a:off x="1113712" y="1292609"/>
            <a:ext cx="9964576" cy="436682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F5387F86-886A-6569-24D8-067F1B906F6B}"/>
              </a:ext>
            </a:extLst>
          </p:cNvPr>
          <p:cNvSpPr/>
          <p:nvPr/>
        </p:nvSpPr>
        <p:spPr>
          <a:xfrm>
            <a:off x="-374488" y="6192769"/>
            <a:ext cx="8386019" cy="523220"/>
          </a:xfrm>
          <a:prstGeom prst="rect">
            <a:avLst/>
          </a:prstGeom>
        </p:spPr>
        <p:txBody>
          <a:bodyPr wrap="square">
            <a:spAutoFit/>
          </a:bodyPr>
          <a:lstStyle/>
          <a:p>
            <a:pPr marL="12700" marR="5080" indent="953769">
              <a:lnSpc>
                <a:spcPct val="100000"/>
              </a:lnSpc>
            </a:pPr>
            <a:r>
              <a:rPr lang="en-US" sz="1400" b="1" spc="-5">
                <a:latin typeface="Times New Roman" panose="02020603050405020304" pitchFamily="18" charset="0"/>
                <a:cs typeface="Times New Roman" panose="02020603050405020304" pitchFamily="18" charset="0"/>
              </a:rPr>
              <a:t>Contact:</a:t>
            </a:r>
          </a:p>
          <a:p>
            <a:pPr marL="12700" marR="5080" indent="953769">
              <a:lnSpc>
                <a:spcPct val="100000"/>
              </a:lnSpc>
            </a:pPr>
            <a:r>
              <a:rPr lang="en-US" sz="1400" spc="-5">
                <a:latin typeface="Times New Roman" panose="02020603050405020304" pitchFamily="18" charset="0"/>
                <a:cs typeface="Times New Roman" panose="02020603050405020304" pitchFamily="18" charset="0"/>
              </a:rPr>
              <a:t>Liz Gamez </a:t>
            </a:r>
            <a:r>
              <a:rPr lang="en-US" sz="1400" b="1" spc="-5">
                <a:latin typeface="Times New Roman" panose="02020603050405020304" pitchFamily="18" charset="0"/>
                <a:cs typeface="Times New Roman" panose="02020603050405020304" pitchFamily="18" charset="0"/>
              </a:rPr>
              <a:t>- </a:t>
            </a:r>
            <a:r>
              <a:rPr lang="en-US" sz="1400" b="1" spc="-5">
                <a:latin typeface="Times New Roman" panose="02020603050405020304" pitchFamily="18" charset="0"/>
                <a:cs typeface="Times New Roman" panose="02020603050405020304" pitchFamily="18" charset="0"/>
                <a:hlinkClick r:id="rId2"/>
              </a:rPr>
              <a:t>accounting@csub.edu</a:t>
            </a:r>
            <a:endParaRPr lang="en-US" sz="1400" b="1" spc="-5">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B53C4F7A-9023-2338-BD4D-1539C660CBD6}"/>
              </a:ext>
            </a:extLst>
          </p:cNvPr>
          <p:cNvSpPr txBox="1">
            <a:spLocks/>
          </p:cNvSpPr>
          <p:nvPr/>
        </p:nvSpPr>
        <p:spPr>
          <a:xfrm>
            <a:off x="2899621" y="804803"/>
            <a:ext cx="8534399" cy="387798"/>
          </a:xfrm>
          <a:prstGeom prst="rect">
            <a:avLst/>
          </a:prstGeom>
        </p:spPr>
        <p:txBody>
          <a:bodyPr wrap="square" lIns="0" tIns="0" rIns="0" bIns="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latin typeface="Times New Roman" panose="02020603050405020304" pitchFamily="18" charset="0"/>
                <a:cs typeface="Times New Roman" panose="02020603050405020304" pitchFamily="18" charset="0"/>
              </a:rPr>
              <a:t> Delegation of Authority Updates</a:t>
            </a:r>
          </a:p>
        </p:txBody>
      </p:sp>
      <p:sp>
        <p:nvSpPr>
          <p:cNvPr id="17" name="TextBox 16">
            <a:extLst>
              <a:ext uri="{FF2B5EF4-FFF2-40B4-BE49-F238E27FC236}">
                <a16:creationId xmlns:a16="http://schemas.microsoft.com/office/drawing/2014/main" id="{B9F97909-54F9-3749-75F1-5C4419978EB8}"/>
              </a:ext>
            </a:extLst>
          </p:cNvPr>
          <p:cNvSpPr txBox="1"/>
          <p:nvPr/>
        </p:nvSpPr>
        <p:spPr>
          <a:xfrm>
            <a:off x="2766060" y="3244334"/>
            <a:ext cx="6281928" cy="369332"/>
          </a:xfrm>
          <a:prstGeom prst="rect">
            <a:avLst/>
          </a:prstGeom>
          <a:noFill/>
        </p:spPr>
        <p:txBody>
          <a:bodyPr wrap="square">
            <a:spAutoFit/>
          </a:bodyPr>
          <a:lstStyle/>
          <a:p>
            <a:endParaRPr lang="en-US" sz="1800" b="0" i="0" u="none" strike="noStrike" baseline="0" dirty="0">
              <a:latin typeface="Times New Roman" panose="02020603050405020304" pitchFamily="18" charset="0"/>
            </a:endParaRPr>
          </a:p>
        </p:txBody>
      </p:sp>
      <p:sp>
        <p:nvSpPr>
          <p:cNvPr id="21" name="TextBox 20">
            <a:extLst>
              <a:ext uri="{FF2B5EF4-FFF2-40B4-BE49-F238E27FC236}">
                <a16:creationId xmlns:a16="http://schemas.microsoft.com/office/drawing/2014/main" id="{6FAB1F6E-9B72-AC89-25C1-525A7A8EBFEA}"/>
              </a:ext>
            </a:extLst>
          </p:cNvPr>
          <p:cNvSpPr txBox="1"/>
          <p:nvPr/>
        </p:nvSpPr>
        <p:spPr>
          <a:xfrm>
            <a:off x="2766060" y="3244334"/>
            <a:ext cx="6281928" cy="369332"/>
          </a:xfrm>
          <a:prstGeom prst="rect">
            <a:avLst/>
          </a:prstGeom>
          <a:noFill/>
        </p:spPr>
        <p:txBody>
          <a:bodyPr wrap="square">
            <a:spAutoFit/>
          </a:bodyPr>
          <a:lstStyle/>
          <a:p>
            <a:endParaRPr lang="en-US" sz="1800" b="0" i="0" u="none" strike="noStrike" baseline="0" dirty="0">
              <a:latin typeface="Times New Roman" panose="02020603050405020304" pitchFamily="18" charset="0"/>
            </a:endParaRPr>
          </a:p>
        </p:txBody>
      </p:sp>
      <p:pic>
        <p:nvPicPr>
          <p:cNvPr id="7" name="Picture 6">
            <a:extLst>
              <a:ext uri="{FF2B5EF4-FFF2-40B4-BE49-F238E27FC236}">
                <a16:creationId xmlns:a16="http://schemas.microsoft.com/office/drawing/2014/main" id="{C3434DE6-6F0C-D077-C51C-D94FF2EBB497}"/>
              </a:ext>
            </a:extLst>
          </p:cNvPr>
          <p:cNvPicPr>
            <a:picLocks noChangeAspect="1"/>
          </p:cNvPicPr>
          <p:nvPr/>
        </p:nvPicPr>
        <p:blipFill>
          <a:blip r:embed="rId3"/>
          <a:stretch>
            <a:fillRect/>
          </a:stretch>
        </p:blipFill>
        <p:spPr>
          <a:xfrm>
            <a:off x="5902836" y="2091364"/>
            <a:ext cx="5999820" cy="4058234"/>
          </a:xfrm>
          <a:prstGeom prst="rect">
            <a:avLst/>
          </a:prstGeom>
        </p:spPr>
      </p:pic>
      <p:pic>
        <p:nvPicPr>
          <p:cNvPr id="19" name="Picture 18">
            <a:extLst>
              <a:ext uri="{FF2B5EF4-FFF2-40B4-BE49-F238E27FC236}">
                <a16:creationId xmlns:a16="http://schemas.microsoft.com/office/drawing/2014/main" id="{599DAF24-06E2-1ED0-2BFD-870C22502A7E}"/>
              </a:ext>
            </a:extLst>
          </p:cNvPr>
          <p:cNvPicPr>
            <a:picLocks noChangeAspect="1"/>
          </p:cNvPicPr>
          <p:nvPr/>
        </p:nvPicPr>
        <p:blipFill>
          <a:blip r:embed="rId4"/>
          <a:stretch>
            <a:fillRect/>
          </a:stretch>
        </p:blipFill>
        <p:spPr>
          <a:xfrm>
            <a:off x="416290" y="2094545"/>
            <a:ext cx="5260660" cy="4082900"/>
          </a:xfrm>
          <a:prstGeom prst="rect">
            <a:avLst/>
          </a:prstGeom>
        </p:spPr>
      </p:pic>
      <p:sp>
        <p:nvSpPr>
          <p:cNvPr id="22" name="Title 1">
            <a:extLst>
              <a:ext uri="{FF2B5EF4-FFF2-40B4-BE49-F238E27FC236}">
                <a16:creationId xmlns:a16="http://schemas.microsoft.com/office/drawing/2014/main" id="{A88F9279-FA3A-15AC-F70D-5729E6801766}"/>
              </a:ext>
            </a:extLst>
          </p:cNvPr>
          <p:cNvSpPr txBox="1">
            <a:spLocks/>
          </p:cNvSpPr>
          <p:nvPr/>
        </p:nvSpPr>
        <p:spPr>
          <a:xfrm>
            <a:off x="416290" y="1660395"/>
            <a:ext cx="5260660" cy="387798"/>
          </a:xfrm>
          <a:prstGeom prst="rect">
            <a:avLst/>
          </a:prstGeom>
        </p:spPr>
        <p:txBody>
          <a:bodyPr wrap="square" lIns="0" tIns="0" rIns="0" bIns="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CSUBuy DOA – Approver Levels</a:t>
            </a:r>
            <a:endParaRPr lang="en-US" sz="2800" dirty="0">
              <a:latin typeface="Times New Roman" panose="02020603050405020304" pitchFamily="18" charset="0"/>
              <a:cs typeface="Times New Roman" panose="02020603050405020304" pitchFamily="18" charset="0"/>
            </a:endParaRPr>
          </a:p>
        </p:txBody>
      </p:sp>
      <p:sp>
        <p:nvSpPr>
          <p:cNvPr id="25" name="Title 1">
            <a:extLst>
              <a:ext uri="{FF2B5EF4-FFF2-40B4-BE49-F238E27FC236}">
                <a16:creationId xmlns:a16="http://schemas.microsoft.com/office/drawing/2014/main" id="{863D3BE4-8516-EA62-59C0-02888CEF5DD5}"/>
              </a:ext>
            </a:extLst>
          </p:cNvPr>
          <p:cNvSpPr txBox="1">
            <a:spLocks/>
          </p:cNvSpPr>
          <p:nvPr/>
        </p:nvSpPr>
        <p:spPr>
          <a:xfrm>
            <a:off x="5788653" y="1675860"/>
            <a:ext cx="5260660" cy="387798"/>
          </a:xfrm>
          <a:prstGeom prst="rect">
            <a:avLst/>
          </a:prstGeom>
        </p:spPr>
        <p:txBody>
          <a:bodyPr wrap="square" lIns="0" tIns="0" rIns="0" bIns="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Concur DOA – Approval Order </a:t>
            </a:r>
            <a:endParaRPr lang="en-US" sz="2800" dirty="0">
              <a:latin typeface="Times New Roman" panose="02020603050405020304" pitchFamily="18" charset="0"/>
              <a:cs typeface="Times New Roman" panose="02020603050405020304" pitchFamily="18" charset="0"/>
            </a:endParaRPr>
          </a:p>
        </p:txBody>
      </p:sp>
      <p:sp>
        <p:nvSpPr>
          <p:cNvPr id="27" name="Rectangle: Rounded Corners 26">
            <a:extLst>
              <a:ext uri="{FF2B5EF4-FFF2-40B4-BE49-F238E27FC236}">
                <a16:creationId xmlns:a16="http://schemas.microsoft.com/office/drawing/2014/main" id="{B37C9E6F-9A45-B6A6-E6AC-432DA7891BDA}"/>
              </a:ext>
            </a:extLst>
          </p:cNvPr>
          <p:cNvSpPr/>
          <p:nvPr/>
        </p:nvSpPr>
        <p:spPr>
          <a:xfrm>
            <a:off x="3124226" y="2063517"/>
            <a:ext cx="768096" cy="3968824"/>
          </a:xfrm>
          <a:prstGeom prst="roundRect">
            <a:avLst/>
          </a:prstGeom>
          <a:noFill/>
          <a:ln w="38100">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Rounded Corners 27">
            <a:extLst>
              <a:ext uri="{FF2B5EF4-FFF2-40B4-BE49-F238E27FC236}">
                <a16:creationId xmlns:a16="http://schemas.microsoft.com/office/drawing/2014/main" id="{3B8C24EE-5975-49E0-F370-1FC6E3E7682A}"/>
              </a:ext>
            </a:extLst>
          </p:cNvPr>
          <p:cNvSpPr/>
          <p:nvPr/>
        </p:nvSpPr>
        <p:spPr>
          <a:xfrm>
            <a:off x="10991416" y="2048193"/>
            <a:ext cx="922720" cy="3968824"/>
          </a:xfrm>
          <a:prstGeom prst="roundRect">
            <a:avLst/>
          </a:prstGeom>
          <a:noFill/>
          <a:ln w="38100">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Rounded Corners 1">
            <a:extLst>
              <a:ext uri="{FF2B5EF4-FFF2-40B4-BE49-F238E27FC236}">
                <a16:creationId xmlns:a16="http://schemas.microsoft.com/office/drawing/2014/main" id="{399B7AEB-649B-1796-D751-2420FB56CF76}"/>
              </a:ext>
            </a:extLst>
          </p:cNvPr>
          <p:cNvSpPr/>
          <p:nvPr/>
        </p:nvSpPr>
        <p:spPr>
          <a:xfrm>
            <a:off x="1092087" y="5885712"/>
            <a:ext cx="556958" cy="390646"/>
          </a:xfrm>
          <a:prstGeom prst="roundRect">
            <a:avLst/>
          </a:prstGeom>
          <a:noFill/>
          <a:ln w="38100">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Rounded Corners 2">
            <a:extLst>
              <a:ext uri="{FF2B5EF4-FFF2-40B4-BE49-F238E27FC236}">
                <a16:creationId xmlns:a16="http://schemas.microsoft.com/office/drawing/2014/main" id="{02123039-A4EA-C604-19E1-7DB008340DF7}"/>
              </a:ext>
            </a:extLst>
          </p:cNvPr>
          <p:cNvSpPr/>
          <p:nvPr/>
        </p:nvSpPr>
        <p:spPr>
          <a:xfrm>
            <a:off x="7103867" y="5855427"/>
            <a:ext cx="556958" cy="390646"/>
          </a:xfrm>
          <a:prstGeom prst="roundRect">
            <a:avLst/>
          </a:prstGeom>
          <a:noFill/>
          <a:ln w="38100">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a:extLst>
              <a:ext uri="{FF2B5EF4-FFF2-40B4-BE49-F238E27FC236}">
                <a16:creationId xmlns:a16="http://schemas.microsoft.com/office/drawing/2014/main" id="{834A373D-F670-A6AF-5C73-EEB8A0094804}"/>
              </a:ext>
            </a:extLst>
          </p:cNvPr>
          <p:cNvSpPr txBox="1">
            <a:spLocks/>
          </p:cNvSpPr>
          <p:nvPr/>
        </p:nvSpPr>
        <p:spPr>
          <a:xfrm>
            <a:off x="416290" y="1254942"/>
            <a:ext cx="10835111" cy="443198"/>
          </a:xfrm>
          <a:prstGeom prst="rect">
            <a:avLst/>
          </a:prstGeom>
        </p:spPr>
        <p:txBody>
          <a:bodyPr wrap="square" lIns="0" tIns="0" rIns="0" bIns="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New format to Delegation of Authority file in BOX</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2660554"/>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500194" y="390147"/>
            <a:ext cx="7191612"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Budget Office </a:t>
            </a:r>
          </a:p>
          <a:p>
            <a:endParaRPr lang="en-US" sz="3600" b="1">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1BEA1D4D-4B51-4478-AF66-BAB897161458}"/>
              </a:ext>
            </a:extLst>
          </p:cNvPr>
          <p:cNvSpPr/>
          <p:nvPr/>
        </p:nvSpPr>
        <p:spPr>
          <a:xfrm>
            <a:off x="-409675" y="6225140"/>
            <a:ext cx="8386019" cy="523220"/>
          </a:xfrm>
          <a:prstGeom prst="rect">
            <a:avLst/>
          </a:prstGeom>
        </p:spPr>
        <p:txBody>
          <a:bodyPr wrap="square">
            <a:spAutoFit/>
          </a:bodyPr>
          <a:lstStyle/>
          <a:p>
            <a:pPr marL="12700" marR="5080" indent="953769">
              <a:lnSpc>
                <a:spcPct val="100000"/>
              </a:lnSpc>
            </a:pPr>
            <a:r>
              <a:rPr lang="en-US" sz="1400" b="1" spc="-5">
                <a:latin typeface="Times New Roman" panose="02020603050405020304" pitchFamily="18" charset="0"/>
                <a:cs typeface="Times New Roman" panose="02020603050405020304" pitchFamily="18" charset="0"/>
              </a:rPr>
              <a:t>Contact:</a:t>
            </a:r>
          </a:p>
          <a:p>
            <a:pPr marL="12700" marR="5080" indent="953769">
              <a:lnSpc>
                <a:spcPct val="100000"/>
              </a:lnSpc>
            </a:pPr>
            <a:r>
              <a:rPr lang="en-US" sz="1400" spc="-5">
                <a:latin typeface="Times New Roman" panose="02020603050405020304" pitchFamily="18" charset="0"/>
                <a:cs typeface="Times New Roman" panose="02020603050405020304" pitchFamily="18" charset="0"/>
              </a:rPr>
              <a:t>Natasha Hayes - </a:t>
            </a:r>
            <a:r>
              <a:rPr lang="en-US" sz="1400" b="1" u="sng">
                <a:latin typeface="Times New Roman" panose="02020603050405020304" pitchFamily="18" charset="0"/>
                <a:cs typeface="Times New Roman" panose="02020603050405020304" pitchFamily="18" charset="0"/>
                <a:hlinkClick r:id="rId2"/>
              </a:rPr>
              <a:t>ORG-Budget@csub.edu</a:t>
            </a:r>
            <a:endParaRPr lang="en-US" sz="1400" b="1" spc="-5">
              <a:latin typeface="Times New Roman" panose="02020603050405020304" pitchFamily="18" charset="0"/>
              <a:cs typeface="Times New Roman" panose="02020603050405020304" pitchFamily="18" charset="0"/>
            </a:endParaRPr>
          </a:p>
        </p:txBody>
      </p:sp>
      <p:sp>
        <p:nvSpPr>
          <p:cNvPr id="6" name="Content Placeholder 3">
            <a:extLst>
              <a:ext uri="{FF2B5EF4-FFF2-40B4-BE49-F238E27FC236}">
                <a16:creationId xmlns:a16="http://schemas.microsoft.com/office/drawing/2014/main" id="{F25103C6-28E4-FBAE-830D-57B13D8631FB}"/>
              </a:ext>
            </a:extLst>
          </p:cNvPr>
          <p:cNvSpPr txBox="1">
            <a:spLocks/>
          </p:cNvSpPr>
          <p:nvPr/>
        </p:nvSpPr>
        <p:spPr>
          <a:xfrm>
            <a:off x="1670670" y="1720817"/>
            <a:ext cx="9033405" cy="4351338"/>
          </a:xfrm>
          <a:prstGeom prst="rect">
            <a:avLst/>
          </a:prstGeom>
        </p:spPr>
        <p:txBody>
          <a:bodyPr lIns="91440" tIns="45720" rIns="91440" bIns="4572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endParaRPr lang="en-US" sz="1050" dirty="0">
              <a:ea typeface="Calibri" panose="020F0502020204030204" pitchFamily="34" charset="0"/>
              <a:cs typeface="Times New Roman" panose="02020603050405020304" pitchFamily="18" charset="0"/>
            </a:endParaRPr>
          </a:p>
          <a:p>
            <a:pPr marL="0" indent="0">
              <a:lnSpc>
                <a:spcPct val="100000"/>
              </a:lnSpc>
              <a:spcBef>
                <a:spcPts val="0"/>
              </a:spcBef>
              <a:buFont typeface="Arial" panose="020B0604020202020204" pitchFamily="34" charset="0"/>
              <a:buNone/>
            </a:pPr>
            <a:r>
              <a:rPr lang="en-US" dirty="0">
                <a:latin typeface="Times New Roman"/>
                <a:ea typeface="Calibri"/>
                <a:cs typeface="Times New Roman"/>
              </a:rPr>
              <a:t>FY 2025-26 Budget Transfers</a:t>
            </a:r>
          </a:p>
          <a:p>
            <a:pPr marL="798195" indent="-457200">
              <a:lnSpc>
                <a:spcPct val="100000"/>
              </a:lnSpc>
              <a:spcBef>
                <a:spcPts val="0"/>
              </a:spcBef>
            </a:pPr>
            <a:r>
              <a:rPr lang="en-US" dirty="0">
                <a:latin typeface="Times New Roman"/>
                <a:ea typeface="Calibri"/>
                <a:cs typeface="Times New Roman"/>
              </a:rPr>
              <a:t>Final day to submit </a:t>
            </a:r>
            <a:r>
              <a:rPr lang="en-US" b="1" dirty="0">
                <a:solidFill>
                  <a:srgbClr val="0000FF"/>
                </a:solidFill>
                <a:latin typeface="Times New Roman"/>
                <a:ea typeface="Calibri"/>
                <a:cs typeface="Times New Roman"/>
              </a:rPr>
              <a:t>Friday, June 12, 2026</a:t>
            </a:r>
          </a:p>
          <a:p>
            <a:pPr marL="0" indent="0">
              <a:lnSpc>
                <a:spcPct val="100000"/>
              </a:lnSpc>
              <a:spcBef>
                <a:spcPts val="0"/>
              </a:spcBef>
              <a:buFont typeface="Arial" panose="020B0604020202020204" pitchFamily="34" charset="0"/>
              <a:buNone/>
            </a:pP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0000"/>
              </a:lnSpc>
              <a:spcBef>
                <a:spcPts val="0"/>
              </a:spcBef>
              <a:buFont typeface="Arial" panose="020B0604020202020204" pitchFamily="34" charset="0"/>
              <a:buNone/>
            </a:pPr>
            <a:r>
              <a:rPr lang="en-US" dirty="0">
                <a:latin typeface="Times New Roman" panose="02020603050405020304" pitchFamily="18" charset="0"/>
                <a:ea typeface="Calibri" panose="020F0502020204030204" pitchFamily="34" charset="0"/>
                <a:cs typeface="Times New Roman" panose="02020603050405020304" pitchFamily="18" charset="0"/>
              </a:rPr>
              <a:t>Questions??</a:t>
            </a:r>
          </a:p>
          <a:p>
            <a:pPr marL="798513" indent="-457200">
              <a:lnSpc>
                <a:spcPct val="100000"/>
              </a:lnSpc>
              <a:spcBef>
                <a:spcPts val="0"/>
              </a:spcBef>
            </a:pPr>
            <a:r>
              <a:rPr lang="en-US" dirty="0">
                <a:latin typeface="Times New Roman" panose="02020603050405020304" pitchFamily="18" charset="0"/>
                <a:ea typeface="Calibri" panose="020F0502020204030204" pitchFamily="34" charset="0"/>
                <a:cs typeface="Times New Roman" panose="02020603050405020304" pitchFamily="18" charset="0"/>
              </a:rPr>
              <a:t>ORG-Budget@csub.edu</a:t>
            </a:r>
          </a:p>
          <a:p>
            <a:pPr marL="0" indent="0">
              <a:lnSpc>
                <a:spcPct val="100000"/>
              </a:lnSpc>
              <a:spcBef>
                <a:spcPts val="0"/>
              </a:spcBef>
              <a:buFont typeface="Arial" panose="020B0604020202020204" pitchFamily="34" charset="0"/>
              <a:buNone/>
            </a:pPr>
            <a:endParaRPr lang="en-US" dirty="0">
              <a:ea typeface="Calibri" panose="020F0502020204030204" pitchFamily="34" charset="0"/>
              <a:cs typeface="Times New Roman" panose="02020603050405020304" pitchFamily="18" charset="0"/>
            </a:endParaRPr>
          </a:p>
          <a:p>
            <a:pPr marL="0" indent="0">
              <a:lnSpc>
                <a:spcPct val="100000"/>
              </a:lnSpc>
              <a:spcBef>
                <a:spcPts val="0"/>
              </a:spcBef>
              <a:buFont typeface="Arial" panose="020B0604020202020204" pitchFamily="34" charset="0"/>
              <a:buNone/>
            </a:pPr>
            <a:endParaRPr lang="en-US" dirty="0"/>
          </a:p>
        </p:txBody>
      </p:sp>
    </p:spTree>
    <p:extLst>
      <p:ext uri="{BB962C8B-B14F-4D97-AF65-F5344CB8AC3E}">
        <p14:creationId xmlns:p14="http://schemas.microsoft.com/office/powerpoint/2010/main" val="698424550"/>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949</TotalTime>
  <Words>3177</Words>
  <Application>Microsoft Office PowerPoint</Application>
  <PresentationFormat>Widescreen</PresentationFormat>
  <Paragraphs>345</Paragraphs>
  <Slides>30</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Times New Roman</vt:lpstr>
      <vt:lpstr>Office Theme</vt:lpstr>
      <vt:lpstr>2019/2020 TR2019/2020 2025-2026  Year-end Training Q&amp;A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Wishing Kelly Garcia  A Happy Retirement</dc:title>
  <dc:creator>Erlinda Carrillo</dc:creator>
  <cp:lastModifiedBy>Heather Macaulay</cp:lastModifiedBy>
  <cp:revision>196</cp:revision>
  <cp:lastPrinted>2024-04-08T17:56:46Z</cp:lastPrinted>
  <dcterms:created xsi:type="dcterms:W3CDTF">2020-06-15T15:08:34Z</dcterms:created>
  <dcterms:modified xsi:type="dcterms:W3CDTF">2026-04-08T20:54:18Z</dcterms:modified>
</cp:coreProperties>
</file>